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02" r:id="rId2"/>
    <p:sldMasterId id="2147483819" r:id="rId3"/>
  </p:sldMasterIdLst>
  <p:notesMasterIdLst>
    <p:notesMasterId r:id="rId38"/>
  </p:notesMasterIdLst>
  <p:handoutMasterIdLst>
    <p:handoutMasterId r:id="rId39"/>
  </p:handoutMasterIdLst>
  <p:sldIdLst>
    <p:sldId id="371" r:id="rId4"/>
    <p:sldId id="275" r:id="rId5"/>
    <p:sldId id="396" r:id="rId6"/>
    <p:sldId id="256" r:id="rId7"/>
    <p:sldId id="387" r:id="rId8"/>
    <p:sldId id="312" r:id="rId9"/>
    <p:sldId id="333" r:id="rId10"/>
    <p:sldId id="334" r:id="rId11"/>
    <p:sldId id="391" r:id="rId12"/>
    <p:sldId id="392" r:id="rId13"/>
    <p:sldId id="393" r:id="rId14"/>
    <p:sldId id="394" r:id="rId15"/>
    <p:sldId id="395" r:id="rId16"/>
    <p:sldId id="287" r:id="rId17"/>
    <p:sldId id="295" r:id="rId18"/>
    <p:sldId id="304" r:id="rId19"/>
    <p:sldId id="327" r:id="rId20"/>
    <p:sldId id="362" r:id="rId21"/>
    <p:sldId id="360" r:id="rId22"/>
    <p:sldId id="361" r:id="rId23"/>
    <p:sldId id="388" r:id="rId24"/>
    <p:sldId id="354" r:id="rId25"/>
    <p:sldId id="350" r:id="rId26"/>
    <p:sldId id="359" r:id="rId27"/>
    <p:sldId id="375" r:id="rId28"/>
    <p:sldId id="397" r:id="rId29"/>
    <p:sldId id="379" r:id="rId30"/>
    <p:sldId id="380" r:id="rId31"/>
    <p:sldId id="381" r:id="rId32"/>
    <p:sldId id="382" r:id="rId33"/>
    <p:sldId id="383" r:id="rId34"/>
    <p:sldId id="384" r:id="rId35"/>
    <p:sldId id="385" r:id="rId36"/>
    <p:sldId id="390" r:id="rId37"/>
  </p:sldIdLst>
  <p:sldSz cx="9144000" cy="6858000" type="screen4x3"/>
  <p:notesSz cx="9296400" cy="7010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0027"/>
    <a:srgbClr val="F3A83A"/>
    <a:srgbClr val="F0EDC1"/>
    <a:srgbClr val="F0E7CB"/>
    <a:srgbClr val="F0B752"/>
    <a:srgbClr val="DFDCBD"/>
    <a:srgbClr val="D1C8A7"/>
    <a:srgbClr val="D8CF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03" autoAdjust="0"/>
  </p:normalViewPr>
  <p:slideViewPr>
    <p:cSldViewPr snapToGrid="0" snapToObjects="1">
      <p:cViewPr>
        <p:scale>
          <a:sx n="90" d="100"/>
          <a:sy n="90" d="100"/>
        </p:scale>
        <p:origin x="-208" y="-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h5\Google%20Drive\Dissertation\figures\resul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h5\Google%20Drive\Dissertation\figures\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performance!$B$1</c:f>
              <c:strCache>
                <c:ptCount val="1"/>
                <c:pt idx="0">
                  <c:v>moesi</c:v>
                </c:pt>
              </c:strCache>
            </c:strRef>
          </c:tx>
          <c:spPr>
            <a:pattFill prst="dashHorz">
              <a:fgClr>
                <a:srgbClr val="75C7E1"/>
              </a:fgClr>
              <a:bgClr>
                <a:srgbClr val="254061"/>
              </a:bgClr>
            </a:pattFill>
            <a:ln w="3175">
              <a:solidFill>
                <a:srgbClr val="000000"/>
              </a:solidFill>
              <a:prstDash val="solid"/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performance!$F$1:$F$19</c:f>
                <c:numCache>
                  <c:formatCode>General</c:formatCode>
                  <c:ptCount val="19"/>
                  <c:pt idx="1">
                    <c:v>-0.000493326453651411</c:v>
                  </c:pt>
                  <c:pt idx="2">
                    <c:v>0.0</c:v>
                  </c:pt>
                  <c:pt idx="3">
                    <c:v>-0.0140713275045009</c:v>
                  </c:pt>
                  <c:pt idx="4">
                    <c:v>0.0</c:v>
                  </c:pt>
                  <c:pt idx="5">
                    <c:v>-0.000343498569459588</c:v>
                  </c:pt>
                  <c:pt idx="6">
                    <c:v>0.0</c:v>
                  </c:pt>
                  <c:pt idx="7">
                    <c:v>-0.00229170500918252</c:v>
                  </c:pt>
                  <c:pt idx="8">
                    <c:v>-0.000260466268105164</c:v>
                  </c:pt>
                  <c:pt idx="10">
                    <c:v>-0.0153611025247891</c:v>
                  </c:pt>
                  <c:pt idx="11">
                    <c:v>-0.0178159633984719</c:v>
                  </c:pt>
                  <c:pt idx="12">
                    <c:v>-4.58414743484959E-5</c:v>
                  </c:pt>
                  <c:pt idx="13">
                    <c:v>-1.04697414295973E-5</c:v>
                  </c:pt>
                  <c:pt idx="14">
                    <c:v>-0.0171843850485353</c:v>
                  </c:pt>
                  <c:pt idx="15">
                    <c:v>-0.000434248560468031</c:v>
                  </c:pt>
                  <c:pt idx="16">
                    <c:v>-0.000213680870079669</c:v>
                  </c:pt>
                  <c:pt idx="18">
                    <c:v>0.0</c:v>
                  </c:pt>
                </c:numCache>
              </c:numRef>
            </c:plus>
            <c:minus>
              <c:numRef>
                <c:f>performance!$G$1:$G$19</c:f>
                <c:numCache>
                  <c:formatCode>General</c:formatCode>
                  <c:ptCount val="19"/>
                  <c:pt idx="1">
                    <c:v>-0.0004933264536513</c:v>
                  </c:pt>
                  <c:pt idx="2">
                    <c:v>0.0</c:v>
                  </c:pt>
                  <c:pt idx="3">
                    <c:v>-0.0140713275045008</c:v>
                  </c:pt>
                  <c:pt idx="4">
                    <c:v>0.0</c:v>
                  </c:pt>
                  <c:pt idx="5">
                    <c:v>-0.000343498569459477</c:v>
                  </c:pt>
                  <c:pt idx="6">
                    <c:v>0.0</c:v>
                  </c:pt>
                  <c:pt idx="7">
                    <c:v>-0.00229170500918263</c:v>
                  </c:pt>
                  <c:pt idx="8">
                    <c:v>-0.000260466268105164</c:v>
                  </c:pt>
                  <c:pt idx="10">
                    <c:v>-0.0153611025247891</c:v>
                  </c:pt>
                  <c:pt idx="11">
                    <c:v>-0.017815963398472</c:v>
                  </c:pt>
                  <c:pt idx="12">
                    <c:v>-4.58414743484959E-5</c:v>
                  </c:pt>
                  <c:pt idx="13">
                    <c:v>-1.04697414295973E-5</c:v>
                  </c:pt>
                  <c:pt idx="14">
                    <c:v>-0.0171843850485354</c:v>
                  </c:pt>
                  <c:pt idx="15">
                    <c:v>-0.000434248560468031</c:v>
                  </c:pt>
                  <c:pt idx="16">
                    <c:v>-0.000213680870079669</c:v>
                  </c:pt>
                  <c:pt idx="18">
                    <c:v>0.0</c:v>
                  </c:pt>
                </c:numCache>
              </c:numRef>
            </c:minus>
          </c:errBars>
          <c:cat>
            <c:strRef>
              <c:f>performance!$A$2:$A$19</c:f>
              <c:strCache>
                <c:ptCount val="18"/>
                <c:pt idx="0">
                  <c:v>barnes</c:v>
                </c:pt>
                <c:pt idx="1">
                  <c:v>fft</c:v>
                </c:pt>
                <c:pt idx="2">
                  <c:v>fmm</c:v>
                </c:pt>
                <c:pt idx="3">
                  <c:v>lu</c:v>
                </c:pt>
                <c:pt idx="4">
                  <c:v>mp3d</c:v>
                </c:pt>
                <c:pt idx="5">
                  <c:v>ocean</c:v>
                </c:pt>
                <c:pt idx="6">
                  <c:v>radix</c:v>
                </c:pt>
                <c:pt idx="7">
                  <c:v>water</c:v>
                </c:pt>
                <c:pt idx="9">
                  <c:v>cilksort</c:v>
                </c:pt>
                <c:pt idx="10">
                  <c:v>clu</c:v>
                </c:pt>
                <c:pt idx="11">
                  <c:v>heat2d</c:v>
                </c:pt>
                <c:pt idx="12">
                  <c:v>heat3d</c:v>
                </c:pt>
                <c:pt idx="13">
                  <c:v>matmul</c:v>
                </c:pt>
                <c:pt idx="14">
                  <c:v>uts_circ</c:v>
                </c:pt>
                <c:pt idx="15">
                  <c:v>uts_fixed</c:v>
                </c:pt>
                <c:pt idx="17">
                  <c:v>gmean</c:v>
                </c:pt>
              </c:strCache>
            </c:strRef>
          </c:cat>
          <c:val>
            <c:numRef>
              <c:f>performance!$B$2:$B$19</c:f>
              <c:numCache>
                <c:formatCode>General</c:formatCode>
                <c:ptCount val="18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7">
                  <c:v>1.0</c:v>
                </c:pt>
              </c:numCache>
            </c:numRef>
          </c:val>
        </c:ser>
        <c:ser>
          <c:idx val="1"/>
          <c:order val="1"/>
          <c:tx>
            <c:strRef>
              <c:f>performance!$C$1</c:f>
              <c:strCache>
                <c:ptCount val="1"/>
                <c:pt idx="0">
                  <c:v>mesi</c:v>
                </c:pt>
              </c:strCache>
            </c:strRef>
          </c:tx>
          <c:spPr>
            <a:pattFill prst="ltHorz">
              <a:fgClr>
                <a:srgbClr val="B8FBFE"/>
              </a:fgClr>
              <a:bgClr>
                <a:srgbClr val="02C6D0"/>
              </a:bgClr>
            </a:pattFill>
            <a:ln>
              <a:solidFill>
                <a:srgbClr val="000000"/>
              </a:solidFill>
              <a:prstDash val="solid"/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performance!$H$1:$H$19</c:f>
                <c:numCache>
                  <c:formatCode>General</c:formatCode>
                  <c:ptCount val="19"/>
                  <c:pt idx="1">
                    <c:v>-0.00019413824243808</c:v>
                  </c:pt>
                  <c:pt idx="2">
                    <c:v>0.0</c:v>
                  </c:pt>
                  <c:pt idx="3">
                    <c:v>-0.0164662894563596</c:v>
                  </c:pt>
                  <c:pt idx="4">
                    <c:v>0.0</c:v>
                  </c:pt>
                  <c:pt idx="5">
                    <c:v>-0.00027392135858817</c:v>
                  </c:pt>
                  <c:pt idx="6">
                    <c:v>-1.88968826650982E-5</c:v>
                  </c:pt>
                  <c:pt idx="7">
                    <c:v>-2.9120213608902E-5</c:v>
                  </c:pt>
                  <c:pt idx="8">
                    <c:v>-9.79969097292256E-6</c:v>
                  </c:pt>
                  <c:pt idx="10">
                    <c:v>-0.0139156000684719</c:v>
                  </c:pt>
                  <c:pt idx="11">
                    <c:v>-0.0191310422167903</c:v>
                  </c:pt>
                  <c:pt idx="12">
                    <c:v>-0.000260134557766412</c:v>
                  </c:pt>
                  <c:pt idx="13">
                    <c:v>-4.43629897917131E-6</c:v>
                  </c:pt>
                  <c:pt idx="14">
                    <c:v>-0.0156833708589521</c:v>
                  </c:pt>
                  <c:pt idx="15">
                    <c:v>-0.000362561850190791</c:v>
                  </c:pt>
                  <c:pt idx="16">
                    <c:v>-0.000898311094681414</c:v>
                  </c:pt>
                  <c:pt idx="18">
                    <c:v>65535.0</c:v>
                  </c:pt>
                </c:numCache>
              </c:numRef>
            </c:plus>
            <c:minus>
              <c:numRef>
                <c:f>performance!$I$1:$I$19</c:f>
                <c:numCache>
                  <c:formatCode>General</c:formatCode>
                  <c:ptCount val="19"/>
                  <c:pt idx="1">
                    <c:v>-0.000194138242438191</c:v>
                  </c:pt>
                  <c:pt idx="2">
                    <c:v>0.0</c:v>
                  </c:pt>
                  <c:pt idx="3">
                    <c:v>-0.0164662894563599</c:v>
                  </c:pt>
                  <c:pt idx="4">
                    <c:v>0.0</c:v>
                  </c:pt>
                  <c:pt idx="5">
                    <c:v>-0.00027392135858817</c:v>
                  </c:pt>
                  <c:pt idx="6">
                    <c:v>-1.88968826649872E-5</c:v>
                  </c:pt>
                  <c:pt idx="7">
                    <c:v>-2.9120213609124E-5</c:v>
                  </c:pt>
                  <c:pt idx="8">
                    <c:v>-9.79969097292256E-6</c:v>
                  </c:pt>
                  <c:pt idx="10">
                    <c:v>-0.0139156000684718</c:v>
                  </c:pt>
                  <c:pt idx="11">
                    <c:v>-0.0191310422167904</c:v>
                  </c:pt>
                  <c:pt idx="12">
                    <c:v>-0.000260134557766634</c:v>
                  </c:pt>
                  <c:pt idx="13">
                    <c:v>-4.43629897917131E-6</c:v>
                  </c:pt>
                  <c:pt idx="14">
                    <c:v>-0.0156833708589521</c:v>
                  </c:pt>
                  <c:pt idx="15">
                    <c:v>-0.000362561850190901</c:v>
                  </c:pt>
                  <c:pt idx="16">
                    <c:v>-0.000898311094681192</c:v>
                  </c:pt>
                  <c:pt idx="18">
                    <c:v>65535.0</c:v>
                  </c:pt>
                </c:numCache>
              </c:numRef>
            </c:minus>
          </c:errBars>
          <c:cat>
            <c:strRef>
              <c:f>performance!$A$2:$A$19</c:f>
              <c:strCache>
                <c:ptCount val="18"/>
                <c:pt idx="0">
                  <c:v>barnes</c:v>
                </c:pt>
                <c:pt idx="1">
                  <c:v>fft</c:v>
                </c:pt>
                <c:pt idx="2">
                  <c:v>fmm</c:v>
                </c:pt>
                <c:pt idx="3">
                  <c:v>lu</c:v>
                </c:pt>
                <c:pt idx="4">
                  <c:v>mp3d</c:v>
                </c:pt>
                <c:pt idx="5">
                  <c:v>ocean</c:v>
                </c:pt>
                <c:pt idx="6">
                  <c:v>radix</c:v>
                </c:pt>
                <c:pt idx="7">
                  <c:v>water</c:v>
                </c:pt>
                <c:pt idx="9">
                  <c:v>cilksort</c:v>
                </c:pt>
                <c:pt idx="10">
                  <c:v>clu</c:v>
                </c:pt>
                <c:pt idx="11">
                  <c:v>heat2d</c:v>
                </c:pt>
                <c:pt idx="12">
                  <c:v>heat3d</c:v>
                </c:pt>
                <c:pt idx="13">
                  <c:v>matmul</c:v>
                </c:pt>
                <c:pt idx="14">
                  <c:v>uts_circ</c:v>
                </c:pt>
                <c:pt idx="15">
                  <c:v>uts_fixed</c:v>
                </c:pt>
                <c:pt idx="17">
                  <c:v>gmean</c:v>
                </c:pt>
              </c:strCache>
            </c:strRef>
          </c:cat>
          <c:val>
            <c:numRef>
              <c:f>performance!$C$2:$C$19</c:f>
              <c:numCache>
                <c:formatCode>General</c:formatCode>
                <c:ptCount val="18"/>
                <c:pt idx="0">
                  <c:v>0.998534519559314</c:v>
                </c:pt>
                <c:pt idx="1">
                  <c:v>1.004117481364838</c:v>
                </c:pt>
                <c:pt idx="2">
                  <c:v>1.01359558224451</c:v>
                </c:pt>
                <c:pt idx="3">
                  <c:v>0.988640521927483</c:v>
                </c:pt>
                <c:pt idx="4">
                  <c:v>0.627217652358588</c:v>
                </c:pt>
                <c:pt idx="5">
                  <c:v>0.897281265768702</c:v>
                </c:pt>
                <c:pt idx="6">
                  <c:v>1.037802766263262</c:v>
                </c:pt>
                <c:pt idx="7">
                  <c:v>0.971678488812634</c:v>
                </c:pt>
                <c:pt idx="9">
                  <c:v>0.951143023182048</c:v>
                </c:pt>
                <c:pt idx="10">
                  <c:v>0.961571259805454</c:v>
                </c:pt>
                <c:pt idx="11">
                  <c:v>1.187606688819627</c:v>
                </c:pt>
                <c:pt idx="12">
                  <c:v>0.986927712888696</c:v>
                </c:pt>
                <c:pt idx="13">
                  <c:v>0.927262822558511</c:v>
                </c:pt>
                <c:pt idx="14">
                  <c:v>0.995388557928341</c:v>
                </c:pt>
                <c:pt idx="15">
                  <c:v>1.014926191384212</c:v>
                </c:pt>
                <c:pt idx="17">
                  <c:v>0.963511012844528</c:v>
                </c:pt>
              </c:numCache>
            </c:numRef>
          </c:val>
        </c:ser>
        <c:ser>
          <c:idx val="2"/>
          <c:order val="2"/>
          <c:tx>
            <c:strRef>
              <c:f>performance!$D$1</c:f>
              <c:strCache>
                <c:ptCount val="1"/>
                <c:pt idx="0">
                  <c:v>asm</c:v>
                </c:pt>
              </c:strCache>
            </c:strRef>
          </c:tx>
          <c:spPr>
            <a:pattFill prst="dashVert">
              <a:fgClr>
                <a:srgbClr val="FE8976"/>
              </a:fgClr>
              <a:bgClr>
                <a:srgbClr val="C61E02"/>
              </a:bgClr>
            </a:pattFill>
            <a:ln>
              <a:solidFill>
                <a:srgbClr val="000000"/>
              </a:solidFill>
              <a:prstDash val="solid"/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performance!$J$1:$J$19</c:f>
                <c:numCache>
                  <c:formatCode>General</c:formatCode>
                  <c:ptCount val="19"/>
                  <c:pt idx="1">
                    <c:v>-0.000352336223662375</c:v>
                  </c:pt>
                  <c:pt idx="2">
                    <c:v>-2.40061430611949E-5</c:v>
                  </c:pt>
                  <c:pt idx="3">
                    <c:v>-0.0185814940715765</c:v>
                  </c:pt>
                  <c:pt idx="4">
                    <c:v>-2.02683639249912E-6</c:v>
                  </c:pt>
                  <c:pt idx="5">
                    <c:v>-0.000556362125633314</c:v>
                  </c:pt>
                  <c:pt idx="6">
                    <c:v>-5.13492642817415E-5</c:v>
                  </c:pt>
                  <c:pt idx="7">
                    <c:v>-0.000522672318875151</c:v>
                  </c:pt>
                  <c:pt idx="8">
                    <c:v>-4.31104375533399E-5</c:v>
                  </c:pt>
                  <c:pt idx="10">
                    <c:v>-0.02165837376078</c:v>
                  </c:pt>
                  <c:pt idx="11">
                    <c:v>-0.0397435978485052</c:v>
                  </c:pt>
                  <c:pt idx="12">
                    <c:v>-0.000158038711326469</c:v>
                  </c:pt>
                  <c:pt idx="13">
                    <c:v>-5.14218021274715E-7</c:v>
                  </c:pt>
                  <c:pt idx="14">
                    <c:v>-0.022716411653672</c:v>
                  </c:pt>
                  <c:pt idx="15">
                    <c:v>-0.000438148326299959</c:v>
                  </c:pt>
                  <c:pt idx="16">
                    <c:v>-0.000210264104055336</c:v>
                  </c:pt>
                  <c:pt idx="18">
                    <c:v>65535.0</c:v>
                  </c:pt>
                </c:numCache>
              </c:numRef>
            </c:plus>
            <c:minus>
              <c:numRef>
                <c:f>performance!$K$1:$K$19</c:f>
                <c:numCache>
                  <c:formatCode>General</c:formatCode>
                  <c:ptCount val="19"/>
                  <c:pt idx="1">
                    <c:v>-0.000352336223662375</c:v>
                  </c:pt>
                  <c:pt idx="2">
                    <c:v>-2.40061430614169E-5</c:v>
                  </c:pt>
                  <c:pt idx="3">
                    <c:v>-0.0185814940715767</c:v>
                  </c:pt>
                  <c:pt idx="4">
                    <c:v>-2.02683639249912E-6</c:v>
                  </c:pt>
                  <c:pt idx="5">
                    <c:v>-0.000556362125633259</c:v>
                  </c:pt>
                  <c:pt idx="6">
                    <c:v>-5.13492642816305E-5</c:v>
                  </c:pt>
                  <c:pt idx="7">
                    <c:v>-0.000522672318874929</c:v>
                  </c:pt>
                  <c:pt idx="8">
                    <c:v>-4.31104375533399E-5</c:v>
                  </c:pt>
                  <c:pt idx="10">
                    <c:v>-0.0216583737607801</c:v>
                  </c:pt>
                  <c:pt idx="11">
                    <c:v>-0.0397435978485054</c:v>
                  </c:pt>
                  <c:pt idx="12">
                    <c:v>-0.000158038711326469</c:v>
                  </c:pt>
                  <c:pt idx="13">
                    <c:v>-5.14218021274715E-7</c:v>
                  </c:pt>
                  <c:pt idx="14">
                    <c:v>-0.022716411653672</c:v>
                  </c:pt>
                  <c:pt idx="15">
                    <c:v>-0.00043814832630007</c:v>
                  </c:pt>
                  <c:pt idx="16">
                    <c:v>-0.000210264104055114</c:v>
                  </c:pt>
                  <c:pt idx="18">
                    <c:v>0.0211868267009646</c:v>
                  </c:pt>
                </c:numCache>
              </c:numRef>
            </c:minus>
          </c:errBars>
          <c:cat>
            <c:strRef>
              <c:f>performance!$A$2:$A$19</c:f>
              <c:strCache>
                <c:ptCount val="18"/>
                <c:pt idx="0">
                  <c:v>barnes</c:v>
                </c:pt>
                <c:pt idx="1">
                  <c:v>fft</c:v>
                </c:pt>
                <c:pt idx="2">
                  <c:v>fmm</c:v>
                </c:pt>
                <c:pt idx="3">
                  <c:v>lu</c:v>
                </c:pt>
                <c:pt idx="4">
                  <c:v>mp3d</c:v>
                </c:pt>
                <c:pt idx="5">
                  <c:v>ocean</c:v>
                </c:pt>
                <c:pt idx="6">
                  <c:v>radix</c:v>
                </c:pt>
                <c:pt idx="7">
                  <c:v>water</c:v>
                </c:pt>
                <c:pt idx="9">
                  <c:v>cilksort</c:v>
                </c:pt>
                <c:pt idx="10">
                  <c:v>clu</c:v>
                </c:pt>
                <c:pt idx="11">
                  <c:v>heat2d</c:v>
                </c:pt>
                <c:pt idx="12">
                  <c:v>heat3d</c:v>
                </c:pt>
                <c:pt idx="13">
                  <c:v>matmul</c:v>
                </c:pt>
                <c:pt idx="14">
                  <c:v>uts_circ</c:v>
                </c:pt>
                <c:pt idx="15">
                  <c:v>uts_fixed</c:v>
                </c:pt>
                <c:pt idx="17">
                  <c:v>gmean</c:v>
                </c:pt>
              </c:strCache>
            </c:strRef>
          </c:cat>
          <c:val>
            <c:numRef>
              <c:f>performance!$D$2:$D$19</c:f>
              <c:numCache>
                <c:formatCode>General</c:formatCode>
                <c:ptCount val="18"/>
                <c:pt idx="0">
                  <c:v>1.011392160344892</c:v>
                </c:pt>
                <c:pt idx="1">
                  <c:v>1.005646206112655</c:v>
                </c:pt>
                <c:pt idx="2">
                  <c:v>1.078046160463557</c:v>
                </c:pt>
                <c:pt idx="3">
                  <c:v>1.003138298654024</c:v>
                </c:pt>
                <c:pt idx="4">
                  <c:v>0.254777649524724</c:v>
                </c:pt>
                <c:pt idx="5">
                  <c:v>0.963482322280009</c:v>
                </c:pt>
                <c:pt idx="6">
                  <c:v>1.04498200735168</c:v>
                </c:pt>
                <c:pt idx="7">
                  <c:v>1.007561489451116</c:v>
                </c:pt>
                <c:pt idx="9">
                  <c:v>0.993731766003165</c:v>
                </c:pt>
                <c:pt idx="10">
                  <c:v>1.085863767012215</c:v>
                </c:pt>
                <c:pt idx="11">
                  <c:v>1.034378078321372</c:v>
                </c:pt>
                <c:pt idx="12">
                  <c:v>0.988180911408424</c:v>
                </c:pt>
                <c:pt idx="13">
                  <c:v>1.024189143508237</c:v>
                </c:pt>
                <c:pt idx="14">
                  <c:v>1.000238114060455</c:v>
                </c:pt>
                <c:pt idx="15">
                  <c:v>1.016160054049898</c:v>
                </c:pt>
                <c:pt idx="17">
                  <c:v>0.928076179537947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1910792"/>
        <c:axId val="2121603768"/>
      </c:barChart>
      <c:catAx>
        <c:axId val="-2131910792"/>
        <c:scaling>
          <c:orientation val="minMax"/>
        </c:scaling>
        <c:delete val="0"/>
        <c:axPos val="b"/>
        <c:majorTickMark val="out"/>
        <c:minorTickMark val="none"/>
        <c:tickLblPos val="nextTo"/>
        <c:crossAx val="2121603768"/>
        <c:crosses val="autoZero"/>
        <c:auto val="1"/>
        <c:lblAlgn val="ctr"/>
        <c:lblOffset val="100"/>
        <c:noMultiLvlLbl val="0"/>
      </c:catAx>
      <c:valAx>
        <c:axId val="212160376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Runtime Normalized to MOESI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31910792"/>
        <c:crosses val="autoZero"/>
        <c:crossBetween val="between"/>
      </c:valAx>
      <c:spPr>
        <a:ln w="25400">
          <a:noFill/>
        </a:ln>
      </c:spPr>
    </c:plotArea>
    <c:legend>
      <c:legendPos val="b"/>
      <c:layout/>
      <c:overlay val="0"/>
    </c:legend>
    <c:plotVisOnly val="1"/>
    <c:dispBlanksAs val="gap"/>
    <c:showDLblsOverMax val="0"/>
  </c:chart>
  <c:spPr>
    <a:ln w="9525">
      <a:noFill/>
    </a:ln>
  </c:spPr>
  <c:txPr>
    <a:bodyPr/>
    <a:lstStyle/>
    <a:p>
      <a:pPr>
        <a:defRPr sz="10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energy!$B$1</c:f>
              <c:strCache>
                <c:ptCount val="1"/>
                <c:pt idx="0">
                  <c:v>e_l1d</c:v>
                </c:pt>
              </c:strCache>
            </c:strRef>
          </c:tx>
          <c:spPr>
            <a:pattFill prst="ltDnDiag"/>
          </c:spPr>
          <c:invertIfNegative val="0"/>
          <c:dPt>
            <c:idx val="1"/>
            <c:invertIfNegative val="0"/>
            <c:bubble3D val="0"/>
            <c:spPr>
              <a:pattFill prst="ltDnDiag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2"/>
            <c:invertIfNegative val="0"/>
            <c:bubble3D val="0"/>
            <c:spPr>
              <a:pattFill prst="ltDnDiag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3"/>
            <c:invertIfNegative val="0"/>
            <c:bubble3D val="0"/>
            <c:spPr>
              <a:pattFill prst="ltDnDiag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5"/>
            <c:invertIfNegative val="0"/>
            <c:bubble3D val="0"/>
            <c:spPr>
              <a:pattFill prst="ltDnDiag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6"/>
            <c:invertIfNegative val="0"/>
            <c:bubble3D val="0"/>
            <c:spPr>
              <a:pattFill prst="ltDnDiag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7"/>
            <c:invertIfNegative val="0"/>
            <c:bubble3D val="0"/>
            <c:spPr>
              <a:pattFill prst="ltDnDiag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9"/>
            <c:invertIfNegative val="0"/>
            <c:bubble3D val="0"/>
            <c:spPr>
              <a:pattFill prst="ltDnDiag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10"/>
            <c:invertIfNegative val="0"/>
            <c:bubble3D val="0"/>
            <c:spPr>
              <a:pattFill prst="ltDnDiag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11"/>
            <c:invertIfNegative val="0"/>
            <c:bubble3D val="0"/>
            <c:spPr>
              <a:pattFill prst="ltDnDiag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13"/>
            <c:invertIfNegative val="0"/>
            <c:bubble3D val="0"/>
            <c:spPr>
              <a:pattFill prst="ltDnDiag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14"/>
            <c:invertIfNegative val="0"/>
            <c:bubble3D val="0"/>
            <c:spPr>
              <a:pattFill prst="ltDnDiag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15"/>
            <c:invertIfNegative val="0"/>
            <c:bubble3D val="0"/>
            <c:spPr>
              <a:pattFill prst="ltDnDiag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17"/>
            <c:invertIfNegative val="0"/>
            <c:bubble3D val="0"/>
            <c:spPr>
              <a:pattFill prst="ltDnDiag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18"/>
            <c:invertIfNegative val="0"/>
            <c:bubble3D val="0"/>
            <c:spPr>
              <a:pattFill prst="ltDnDiag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19"/>
            <c:invertIfNegative val="0"/>
            <c:bubble3D val="0"/>
            <c:spPr>
              <a:pattFill prst="ltDnDiag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21"/>
            <c:invertIfNegative val="0"/>
            <c:bubble3D val="0"/>
            <c:spPr>
              <a:pattFill prst="ltDnDiag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22"/>
            <c:invertIfNegative val="0"/>
            <c:bubble3D val="0"/>
            <c:spPr>
              <a:pattFill prst="ltDnDiag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23"/>
            <c:invertIfNegative val="0"/>
            <c:bubble3D val="0"/>
            <c:spPr>
              <a:pattFill prst="ltDnDiag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25"/>
            <c:invertIfNegative val="0"/>
            <c:bubble3D val="0"/>
            <c:spPr>
              <a:pattFill prst="ltDnDiag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26"/>
            <c:invertIfNegative val="0"/>
            <c:bubble3D val="0"/>
            <c:spPr>
              <a:pattFill prst="ltDnDiag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27"/>
            <c:invertIfNegative val="0"/>
            <c:bubble3D val="0"/>
            <c:spPr>
              <a:pattFill prst="ltDnDiag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29"/>
            <c:invertIfNegative val="0"/>
            <c:bubble3D val="0"/>
            <c:spPr>
              <a:pattFill prst="ltDnDiag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30"/>
            <c:invertIfNegative val="0"/>
            <c:bubble3D val="0"/>
            <c:spPr>
              <a:pattFill prst="ltDnDiag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31"/>
            <c:invertIfNegative val="0"/>
            <c:bubble3D val="0"/>
            <c:spPr>
              <a:pattFill prst="ltDnDiag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37"/>
            <c:invertIfNegative val="0"/>
            <c:bubble3D val="0"/>
            <c:spPr>
              <a:pattFill prst="ltDnDiag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38"/>
            <c:invertIfNegative val="0"/>
            <c:bubble3D val="0"/>
            <c:spPr>
              <a:pattFill prst="ltDnDiag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39"/>
            <c:invertIfNegative val="0"/>
            <c:bubble3D val="0"/>
            <c:spPr>
              <a:pattFill prst="ltDnDiag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41"/>
            <c:invertIfNegative val="0"/>
            <c:bubble3D val="0"/>
            <c:spPr>
              <a:pattFill prst="ltDnDiag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42"/>
            <c:invertIfNegative val="0"/>
            <c:bubble3D val="0"/>
            <c:spPr>
              <a:pattFill prst="ltDnDiag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43"/>
            <c:invertIfNegative val="0"/>
            <c:bubble3D val="0"/>
            <c:spPr>
              <a:pattFill prst="ltDnDiag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45"/>
            <c:invertIfNegative val="0"/>
            <c:bubble3D val="0"/>
            <c:spPr>
              <a:pattFill prst="ltDnDiag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46"/>
            <c:invertIfNegative val="0"/>
            <c:bubble3D val="0"/>
            <c:spPr>
              <a:pattFill prst="ltDnDiag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47"/>
            <c:invertIfNegative val="0"/>
            <c:bubble3D val="0"/>
            <c:spPr>
              <a:pattFill prst="ltDnDiag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49"/>
            <c:invertIfNegative val="0"/>
            <c:bubble3D val="0"/>
            <c:spPr>
              <a:pattFill prst="ltDnDiag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50"/>
            <c:invertIfNegative val="0"/>
            <c:bubble3D val="0"/>
            <c:spPr>
              <a:pattFill prst="ltDnDiag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51"/>
            <c:invertIfNegative val="0"/>
            <c:bubble3D val="0"/>
            <c:spPr>
              <a:pattFill prst="ltDnDiag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53"/>
            <c:invertIfNegative val="0"/>
            <c:bubble3D val="0"/>
            <c:spPr>
              <a:pattFill prst="ltDnDiag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54"/>
            <c:invertIfNegative val="0"/>
            <c:bubble3D val="0"/>
            <c:spPr>
              <a:pattFill prst="ltDnDiag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55"/>
            <c:invertIfNegative val="0"/>
            <c:bubble3D val="0"/>
            <c:spPr>
              <a:pattFill prst="ltDnDiag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57"/>
            <c:invertIfNegative val="0"/>
            <c:bubble3D val="0"/>
            <c:spPr>
              <a:pattFill prst="ltDnDiag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58"/>
            <c:invertIfNegative val="0"/>
            <c:bubble3D val="0"/>
            <c:spPr>
              <a:pattFill prst="ltDnDiag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59"/>
            <c:invertIfNegative val="0"/>
            <c:bubble3D val="0"/>
            <c:spPr>
              <a:pattFill prst="ltDnDiag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61"/>
            <c:invertIfNegative val="0"/>
            <c:bubble3D val="0"/>
            <c:spPr>
              <a:pattFill prst="ltDnDiag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62"/>
            <c:invertIfNegative val="0"/>
            <c:bubble3D val="0"/>
            <c:spPr>
              <a:pattFill prst="ltDnDiag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63"/>
            <c:invertIfNegative val="0"/>
            <c:bubble3D val="0"/>
            <c:spPr>
              <a:pattFill prst="ltDnDiag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69"/>
            <c:invertIfNegative val="0"/>
            <c:bubble3D val="0"/>
            <c:spPr>
              <a:pattFill prst="ltDnDiag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70"/>
            <c:invertIfNegative val="0"/>
            <c:bubble3D val="0"/>
            <c:spPr>
              <a:pattFill prst="ltDnDiag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71"/>
            <c:invertIfNegative val="0"/>
            <c:bubble3D val="0"/>
            <c:spPr>
              <a:pattFill prst="ltDnDiag">
                <a:fgClr>
                  <a:srgbClr val="FE8976"/>
                </a:fgClr>
                <a:bgClr>
                  <a:srgbClr val="C61E02"/>
                </a:bgClr>
              </a:pattFill>
            </c:spPr>
          </c:dPt>
          <c:cat>
            <c:strRef>
              <c:f>energy!$A$2:$A$74</c:f>
              <c:strCache>
                <c:ptCount val="71"/>
                <c:pt idx="0">
                  <c:v>.</c:v>
                </c:pt>
                <c:pt idx="2">
                  <c:v>barnes</c:v>
                </c:pt>
                <c:pt idx="6">
                  <c:v>fft</c:v>
                </c:pt>
                <c:pt idx="10">
                  <c:v>fmm</c:v>
                </c:pt>
                <c:pt idx="14">
                  <c:v>lu</c:v>
                </c:pt>
                <c:pt idx="18">
                  <c:v>mp3d</c:v>
                </c:pt>
                <c:pt idx="22">
                  <c:v>ocean</c:v>
                </c:pt>
                <c:pt idx="26">
                  <c:v>radix</c:v>
                </c:pt>
                <c:pt idx="30">
                  <c:v>water</c:v>
                </c:pt>
                <c:pt idx="38">
                  <c:v>cilksort</c:v>
                </c:pt>
                <c:pt idx="42">
                  <c:v>clu</c:v>
                </c:pt>
                <c:pt idx="46">
                  <c:v>heat2d</c:v>
                </c:pt>
                <c:pt idx="50">
                  <c:v>heat3d</c:v>
                </c:pt>
                <c:pt idx="54">
                  <c:v>matmul</c:v>
                </c:pt>
                <c:pt idx="58">
                  <c:v>uts_circ</c:v>
                </c:pt>
                <c:pt idx="62">
                  <c:v>uts_fixed</c:v>
                </c:pt>
                <c:pt idx="70">
                  <c:v>gmean</c:v>
                </c:pt>
              </c:strCache>
            </c:strRef>
          </c:cat>
          <c:val>
            <c:numRef>
              <c:f>energy!$B$2:$B$74</c:f>
              <c:numCache>
                <c:formatCode>General</c:formatCode>
                <c:ptCount val="73"/>
                <c:pt idx="1">
                  <c:v>0.125604031985241</c:v>
                </c:pt>
                <c:pt idx="2">
                  <c:v>0.125251271693175</c:v>
                </c:pt>
                <c:pt idx="3">
                  <c:v>0.140435580933593</c:v>
                </c:pt>
                <c:pt idx="5">
                  <c:v>0.17302015669867</c:v>
                </c:pt>
                <c:pt idx="6">
                  <c:v>0.172820321517334</c:v>
                </c:pt>
                <c:pt idx="7">
                  <c:v>0.192470375580066</c:v>
                </c:pt>
                <c:pt idx="9">
                  <c:v>0.192828818758376</c:v>
                </c:pt>
                <c:pt idx="10">
                  <c:v>0.194209279967352</c:v>
                </c:pt>
                <c:pt idx="11">
                  <c:v>0.222214186657369</c:v>
                </c:pt>
                <c:pt idx="13">
                  <c:v>0.118987270370249</c:v>
                </c:pt>
                <c:pt idx="14">
                  <c:v>0.11685756158635</c:v>
                </c:pt>
                <c:pt idx="15">
                  <c:v>0.131372551390114</c:v>
                </c:pt>
                <c:pt idx="17">
                  <c:v>0.115557327311018</c:v>
                </c:pt>
                <c:pt idx="18">
                  <c:v>0.0768428549676125</c:v>
                </c:pt>
                <c:pt idx="19">
                  <c:v>0.0436278893473899</c:v>
                </c:pt>
                <c:pt idx="21">
                  <c:v>0.134656613746617</c:v>
                </c:pt>
                <c:pt idx="22">
                  <c:v>0.12383983619376</c:v>
                </c:pt>
                <c:pt idx="23">
                  <c:v>0.144064941719973</c:v>
                </c:pt>
                <c:pt idx="25">
                  <c:v>0.15264789151122</c:v>
                </c:pt>
                <c:pt idx="26">
                  <c:v>0.153724625980845</c:v>
                </c:pt>
                <c:pt idx="27">
                  <c:v>0.171474348385016</c:v>
                </c:pt>
                <c:pt idx="29">
                  <c:v>0.158113014065177</c:v>
                </c:pt>
                <c:pt idx="30">
                  <c:v>0.15533354263657</c:v>
                </c:pt>
                <c:pt idx="31">
                  <c:v>0.17628471861715</c:v>
                </c:pt>
                <c:pt idx="37">
                  <c:v>0.148437855841519</c:v>
                </c:pt>
                <c:pt idx="38">
                  <c:v>0.142042767252076</c:v>
                </c:pt>
                <c:pt idx="39">
                  <c:v>0.160634594535422</c:v>
                </c:pt>
                <c:pt idx="41">
                  <c:v>0.120439014463714</c:v>
                </c:pt>
                <c:pt idx="42">
                  <c:v>0.115351881063573</c:v>
                </c:pt>
                <c:pt idx="43">
                  <c:v>0.140108702214162</c:v>
                </c:pt>
                <c:pt idx="45">
                  <c:v>0.150551961159298</c:v>
                </c:pt>
                <c:pt idx="46">
                  <c:v>0.166056747348845</c:v>
                </c:pt>
                <c:pt idx="47">
                  <c:v>0.16915560710514</c:v>
                </c:pt>
                <c:pt idx="49">
                  <c:v>0.151914394922985</c:v>
                </c:pt>
                <c:pt idx="50">
                  <c:v>0.148151961413913</c:v>
                </c:pt>
                <c:pt idx="51">
                  <c:v>0.164606334256146</c:v>
                </c:pt>
                <c:pt idx="53">
                  <c:v>0.120531569620949</c:v>
                </c:pt>
                <c:pt idx="54">
                  <c:v>0.111994251285277</c:v>
                </c:pt>
                <c:pt idx="55">
                  <c:v>0.133936960285744</c:v>
                </c:pt>
                <c:pt idx="57">
                  <c:v>0.172674616579638</c:v>
                </c:pt>
                <c:pt idx="58">
                  <c:v>0.17091280332745</c:v>
                </c:pt>
                <c:pt idx="59">
                  <c:v>0.187478626452972</c:v>
                </c:pt>
                <c:pt idx="61">
                  <c:v>0.182965952914106</c:v>
                </c:pt>
                <c:pt idx="62">
                  <c:v>0.184136197219164</c:v>
                </c:pt>
                <c:pt idx="63">
                  <c:v>0.204386511648011</c:v>
                </c:pt>
                <c:pt idx="69">
                  <c:v>0.145987904789697</c:v>
                </c:pt>
                <c:pt idx="70">
                  <c:v>0.140180058213542</c:v>
                </c:pt>
                <c:pt idx="71">
                  <c:v>0.150966188830283</c:v>
                </c:pt>
              </c:numCache>
            </c:numRef>
          </c:val>
        </c:ser>
        <c:ser>
          <c:idx val="1"/>
          <c:order val="1"/>
          <c:tx>
            <c:strRef>
              <c:f>energy!$C$1</c:f>
              <c:strCache>
                <c:ptCount val="1"/>
                <c:pt idx="0">
                  <c:v>e_l1i</c:v>
                </c:pt>
              </c:strCache>
            </c:strRef>
          </c:tx>
          <c:spPr>
            <a:pattFill prst="plaid"/>
          </c:spPr>
          <c:invertIfNegative val="0"/>
          <c:dPt>
            <c:idx val="1"/>
            <c:invertIfNegative val="0"/>
            <c:bubble3D val="0"/>
            <c:spPr>
              <a:pattFill prst="plaid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2"/>
            <c:invertIfNegative val="0"/>
            <c:bubble3D val="0"/>
            <c:spPr>
              <a:pattFill prst="plaid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3"/>
            <c:invertIfNegative val="0"/>
            <c:bubble3D val="0"/>
            <c:spPr>
              <a:pattFill prst="plaid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5"/>
            <c:invertIfNegative val="0"/>
            <c:bubble3D val="0"/>
            <c:spPr>
              <a:pattFill prst="plaid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6"/>
            <c:invertIfNegative val="0"/>
            <c:bubble3D val="0"/>
            <c:spPr>
              <a:pattFill prst="plaid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7"/>
            <c:invertIfNegative val="0"/>
            <c:bubble3D val="0"/>
            <c:spPr>
              <a:pattFill prst="plaid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9"/>
            <c:invertIfNegative val="0"/>
            <c:bubble3D val="0"/>
            <c:spPr>
              <a:pattFill prst="plaid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10"/>
            <c:invertIfNegative val="0"/>
            <c:bubble3D val="0"/>
            <c:spPr>
              <a:pattFill prst="plaid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11"/>
            <c:invertIfNegative val="0"/>
            <c:bubble3D val="0"/>
            <c:spPr>
              <a:pattFill prst="plaid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13"/>
            <c:invertIfNegative val="0"/>
            <c:bubble3D val="0"/>
            <c:spPr>
              <a:pattFill prst="plaid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14"/>
            <c:invertIfNegative val="0"/>
            <c:bubble3D val="0"/>
            <c:spPr>
              <a:pattFill prst="plaid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15"/>
            <c:invertIfNegative val="0"/>
            <c:bubble3D val="0"/>
            <c:spPr>
              <a:pattFill prst="plaid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17"/>
            <c:invertIfNegative val="0"/>
            <c:bubble3D val="0"/>
            <c:spPr>
              <a:pattFill prst="plaid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18"/>
            <c:invertIfNegative val="0"/>
            <c:bubble3D val="0"/>
            <c:spPr>
              <a:pattFill prst="plaid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19"/>
            <c:invertIfNegative val="0"/>
            <c:bubble3D val="0"/>
            <c:spPr>
              <a:pattFill prst="plaid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21"/>
            <c:invertIfNegative val="0"/>
            <c:bubble3D val="0"/>
            <c:spPr>
              <a:pattFill prst="plaid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22"/>
            <c:invertIfNegative val="0"/>
            <c:bubble3D val="0"/>
            <c:spPr>
              <a:pattFill prst="plaid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23"/>
            <c:invertIfNegative val="0"/>
            <c:bubble3D val="0"/>
            <c:spPr>
              <a:pattFill prst="plaid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25"/>
            <c:invertIfNegative val="0"/>
            <c:bubble3D val="0"/>
            <c:spPr>
              <a:pattFill prst="plaid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26"/>
            <c:invertIfNegative val="0"/>
            <c:bubble3D val="0"/>
            <c:spPr>
              <a:pattFill prst="plaid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27"/>
            <c:invertIfNegative val="0"/>
            <c:bubble3D val="0"/>
            <c:spPr>
              <a:pattFill prst="plaid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29"/>
            <c:invertIfNegative val="0"/>
            <c:bubble3D val="0"/>
            <c:spPr>
              <a:pattFill prst="plaid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30"/>
            <c:invertIfNegative val="0"/>
            <c:bubble3D val="0"/>
            <c:spPr>
              <a:pattFill prst="plaid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31"/>
            <c:invertIfNegative val="0"/>
            <c:bubble3D val="0"/>
            <c:spPr>
              <a:pattFill prst="plaid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37"/>
            <c:invertIfNegative val="0"/>
            <c:bubble3D val="0"/>
            <c:spPr>
              <a:pattFill prst="plaid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38"/>
            <c:invertIfNegative val="0"/>
            <c:bubble3D val="0"/>
            <c:spPr>
              <a:pattFill prst="plaid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39"/>
            <c:invertIfNegative val="0"/>
            <c:bubble3D val="0"/>
            <c:spPr>
              <a:pattFill prst="plaid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41"/>
            <c:invertIfNegative val="0"/>
            <c:bubble3D val="0"/>
            <c:spPr>
              <a:pattFill prst="plaid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42"/>
            <c:invertIfNegative val="0"/>
            <c:bubble3D val="0"/>
            <c:spPr>
              <a:pattFill prst="plaid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43"/>
            <c:invertIfNegative val="0"/>
            <c:bubble3D val="0"/>
            <c:spPr>
              <a:pattFill prst="plaid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45"/>
            <c:invertIfNegative val="0"/>
            <c:bubble3D val="0"/>
            <c:spPr>
              <a:pattFill prst="plaid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46"/>
            <c:invertIfNegative val="0"/>
            <c:bubble3D val="0"/>
            <c:spPr>
              <a:pattFill prst="plaid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47"/>
            <c:invertIfNegative val="0"/>
            <c:bubble3D val="0"/>
            <c:spPr>
              <a:pattFill prst="plaid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49"/>
            <c:invertIfNegative val="0"/>
            <c:bubble3D val="0"/>
            <c:spPr>
              <a:pattFill prst="plaid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50"/>
            <c:invertIfNegative val="0"/>
            <c:bubble3D val="0"/>
            <c:spPr>
              <a:pattFill prst="plaid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51"/>
            <c:invertIfNegative val="0"/>
            <c:bubble3D val="0"/>
            <c:spPr>
              <a:pattFill prst="plaid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53"/>
            <c:invertIfNegative val="0"/>
            <c:bubble3D val="0"/>
            <c:spPr>
              <a:pattFill prst="plaid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54"/>
            <c:invertIfNegative val="0"/>
            <c:bubble3D val="0"/>
            <c:spPr>
              <a:pattFill prst="plaid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55"/>
            <c:invertIfNegative val="0"/>
            <c:bubble3D val="0"/>
            <c:spPr>
              <a:pattFill prst="plaid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57"/>
            <c:invertIfNegative val="0"/>
            <c:bubble3D val="0"/>
            <c:spPr>
              <a:pattFill prst="plaid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58"/>
            <c:invertIfNegative val="0"/>
            <c:bubble3D val="0"/>
            <c:spPr>
              <a:pattFill prst="plaid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59"/>
            <c:invertIfNegative val="0"/>
            <c:bubble3D val="0"/>
            <c:spPr>
              <a:pattFill prst="plaid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61"/>
            <c:invertIfNegative val="0"/>
            <c:bubble3D val="0"/>
            <c:spPr>
              <a:pattFill prst="plaid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62"/>
            <c:invertIfNegative val="0"/>
            <c:bubble3D val="0"/>
            <c:spPr>
              <a:pattFill prst="plaid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63"/>
            <c:invertIfNegative val="0"/>
            <c:bubble3D val="0"/>
            <c:spPr>
              <a:pattFill prst="plaid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69"/>
            <c:invertIfNegative val="0"/>
            <c:bubble3D val="0"/>
            <c:spPr>
              <a:pattFill prst="plaid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70"/>
            <c:invertIfNegative val="0"/>
            <c:bubble3D val="0"/>
            <c:spPr>
              <a:pattFill prst="plaid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71"/>
            <c:invertIfNegative val="0"/>
            <c:bubble3D val="0"/>
            <c:spPr>
              <a:pattFill prst="plaid">
                <a:fgClr>
                  <a:srgbClr val="FE8976"/>
                </a:fgClr>
                <a:bgClr>
                  <a:srgbClr val="C61E02"/>
                </a:bgClr>
              </a:pattFill>
            </c:spPr>
          </c:dPt>
          <c:cat>
            <c:strRef>
              <c:f>energy!$A$2:$A$74</c:f>
              <c:strCache>
                <c:ptCount val="71"/>
                <c:pt idx="0">
                  <c:v>.</c:v>
                </c:pt>
                <c:pt idx="2">
                  <c:v>barnes</c:v>
                </c:pt>
                <c:pt idx="6">
                  <c:v>fft</c:v>
                </c:pt>
                <c:pt idx="10">
                  <c:v>fmm</c:v>
                </c:pt>
                <c:pt idx="14">
                  <c:v>lu</c:v>
                </c:pt>
                <c:pt idx="18">
                  <c:v>mp3d</c:v>
                </c:pt>
                <c:pt idx="22">
                  <c:v>ocean</c:v>
                </c:pt>
                <c:pt idx="26">
                  <c:v>radix</c:v>
                </c:pt>
                <c:pt idx="30">
                  <c:v>water</c:v>
                </c:pt>
                <c:pt idx="38">
                  <c:v>cilksort</c:v>
                </c:pt>
                <c:pt idx="42">
                  <c:v>clu</c:v>
                </c:pt>
                <c:pt idx="46">
                  <c:v>heat2d</c:v>
                </c:pt>
                <c:pt idx="50">
                  <c:v>heat3d</c:v>
                </c:pt>
                <c:pt idx="54">
                  <c:v>matmul</c:v>
                </c:pt>
                <c:pt idx="58">
                  <c:v>uts_circ</c:v>
                </c:pt>
                <c:pt idx="62">
                  <c:v>uts_fixed</c:v>
                </c:pt>
                <c:pt idx="70">
                  <c:v>gmean</c:v>
                </c:pt>
              </c:strCache>
            </c:strRef>
          </c:cat>
          <c:val>
            <c:numRef>
              <c:f>energy!$C$2:$C$74</c:f>
              <c:numCache>
                <c:formatCode>General</c:formatCode>
                <c:ptCount val="73"/>
                <c:pt idx="1">
                  <c:v>0.10635810558397</c:v>
                </c:pt>
                <c:pt idx="2">
                  <c:v>0.106080341646695</c:v>
                </c:pt>
                <c:pt idx="3">
                  <c:v>0.106991987212682</c:v>
                </c:pt>
                <c:pt idx="5">
                  <c:v>0.107869845179331</c:v>
                </c:pt>
                <c:pt idx="6">
                  <c:v>0.108120884639267</c:v>
                </c:pt>
                <c:pt idx="7">
                  <c:v>0.107344375222109</c:v>
                </c:pt>
                <c:pt idx="9">
                  <c:v>0.111277051012416</c:v>
                </c:pt>
                <c:pt idx="10">
                  <c:v>0.112533467137463</c:v>
                </c:pt>
                <c:pt idx="11">
                  <c:v>0.118114303643507</c:v>
                </c:pt>
                <c:pt idx="13">
                  <c:v>0.102086876145418</c:v>
                </c:pt>
                <c:pt idx="14">
                  <c:v>0.100786000434505</c:v>
                </c:pt>
                <c:pt idx="15">
                  <c:v>0.100240427500809</c:v>
                </c:pt>
                <c:pt idx="17">
                  <c:v>0.103711633938443</c:v>
                </c:pt>
                <c:pt idx="18">
                  <c:v>0.0654288059900595</c:v>
                </c:pt>
                <c:pt idx="19">
                  <c:v>0.0275653386625873</c:v>
                </c:pt>
                <c:pt idx="21">
                  <c:v>0.112734703605847</c:v>
                </c:pt>
                <c:pt idx="22">
                  <c:v>0.102785922094636</c:v>
                </c:pt>
                <c:pt idx="23">
                  <c:v>0.106927461521563</c:v>
                </c:pt>
                <c:pt idx="25">
                  <c:v>0.104844992148656</c:v>
                </c:pt>
                <c:pt idx="26">
                  <c:v>0.107232697603904</c:v>
                </c:pt>
                <c:pt idx="27">
                  <c:v>0.105143287167897</c:v>
                </c:pt>
                <c:pt idx="29">
                  <c:v>0.126947865292541</c:v>
                </c:pt>
                <c:pt idx="30">
                  <c:v>0.124282419842683</c:v>
                </c:pt>
                <c:pt idx="31">
                  <c:v>0.12721560349402</c:v>
                </c:pt>
                <c:pt idx="37">
                  <c:v>0.111408605868395</c:v>
                </c:pt>
                <c:pt idx="38">
                  <c:v>0.10593997690185</c:v>
                </c:pt>
                <c:pt idx="39">
                  <c:v>0.10777584176669</c:v>
                </c:pt>
                <c:pt idx="41">
                  <c:v>0.11255528928425</c:v>
                </c:pt>
                <c:pt idx="42">
                  <c:v>0.107902272651882</c:v>
                </c:pt>
                <c:pt idx="43">
                  <c:v>0.119403455382085</c:v>
                </c:pt>
                <c:pt idx="45">
                  <c:v>0.109610915268779</c:v>
                </c:pt>
                <c:pt idx="46">
                  <c:v>0.126147645427523</c:v>
                </c:pt>
                <c:pt idx="47">
                  <c:v>0.109952699220587</c:v>
                </c:pt>
                <c:pt idx="49">
                  <c:v>0.112532859009997</c:v>
                </c:pt>
                <c:pt idx="50">
                  <c:v>0.109249808075353</c:v>
                </c:pt>
                <c:pt idx="51">
                  <c:v>0.107870489443234</c:v>
                </c:pt>
                <c:pt idx="53">
                  <c:v>0.106263872481701</c:v>
                </c:pt>
                <c:pt idx="54">
                  <c:v>0.0982052854449361</c:v>
                </c:pt>
                <c:pt idx="55">
                  <c:v>0.105298963608352</c:v>
                </c:pt>
                <c:pt idx="57">
                  <c:v>0.114944312246464</c:v>
                </c:pt>
                <c:pt idx="58">
                  <c:v>0.113190487315339</c:v>
                </c:pt>
                <c:pt idx="59">
                  <c:v>0.113496312435212</c:v>
                </c:pt>
                <c:pt idx="61">
                  <c:v>0.118604844648492</c:v>
                </c:pt>
                <c:pt idx="62">
                  <c:v>0.119781289292678</c:v>
                </c:pt>
                <c:pt idx="63">
                  <c:v>0.119840646096533</c:v>
                </c:pt>
                <c:pt idx="69">
                  <c:v>0.11061987969608</c:v>
                </c:pt>
                <c:pt idx="70">
                  <c:v>0.106143320543278</c:v>
                </c:pt>
                <c:pt idx="71">
                  <c:v>0.101063380665594</c:v>
                </c:pt>
              </c:numCache>
            </c:numRef>
          </c:val>
        </c:ser>
        <c:ser>
          <c:idx val="2"/>
          <c:order val="2"/>
          <c:tx>
            <c:strRef>
              <c:f>energy!$D$1</c:f>
              <c:strCache>
                <c:ptCount val="1"/>
                <c:pt idx="0">
                  <c:v>e_l2</c:v>
                </c:pt>
              </c:strCache>
            </c:strRef>
          </c:tx>
          <c:spPr>
            <a:pattFill prst="pct80"/>
          </c:spPr>
          <c:invertIfNegative val="0"/>
          <c:dPt>
            <c:idx val="1"/>
            <c:invertIfNegative val="0"/>
            <c:bubble3D val="0"/>
            <c:spPr>
              <a:pattFill prst="pct80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2"/>
            <c:invertIfNegative val="0"/>
            <c:bubble3D val="0"/>
            <c:spPr>
              <a:pattFill prst="pct80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3"/>
            <c:invertIfNegative val="0"/>
            <c:bubble3D val="0"/>
            <c:spPr>
              <a:pattFill prst="pct80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5"/>
            <c:invertIfNegative val="0"/>
            <c:bubble3D val="0"/>
            <c:spPr>
              <a:pattFill prst="pct80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6"/>
            <c:invertIfNegative val="0"/>
            <c:bubble3D val="0"/>
            <c:spPr>
              <a:pattFill prst="pct80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7"/>
            <c:invertIfNegative val="0"/>
            <c:bubble3D val="0"/>
            <c:spPr>
              <a:pattFill prst="pct80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9"/>
            <c:invertIfNegative val="0"/>
            <c:bubble3D val="0"/>
            <c:spPr>
              <a:pattFill prst="pct80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10"/>
            <c:invertIfNegative val="0"/>
            <c:bubble3D val="0"/>
            <c:spPr>
              <a:pattFill prst="pct80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11"/>
            <c:invertIfNegative val="0"/>
            <c:bubble3D val="0"/>
            <c:spPr>
              <a:pattFill prst="pct80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13"/>
            <c:invertIfNegative val="0"/>
            <c:bubble3D val="0"/>
            <c:spPr>
              <a:pattFill prst="pct80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14"/>
            <c:invertIfNegative val="0"/>
            <c:bubble3D val="0"/>
            <c:spPr>
              <a:pattFill prst="pct80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15"/>
            <c:invertIfNegative val="0"/>
            <c:bubble3D val="0"/>
            <c:spPr>
              <a:pattFill prst="pct80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17"/>
            <c:invertIfNegative val="0"/>
            <c:bubble3D val="0"/>
            <c:spPr>
              <a:pattFill prst="pct80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18"/>
            <c:invertIfNegative val="0"/>
            <c:bubble3D val="0"/>
            <c:spPr>
              <a:pattFill prst="pct80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19"/>
            <c:invertIfNegative val="0"/>
            <c:bubble3D val="0"/>
            <c:spPr>
              <a:pattFill prst="pct80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21"/>
            <c:invertIfNegative val="0"/>
            <c:bubble3D val="0"/>
            <c:spPr>
              <a:pattFill prst="pct80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22"/>
            <c:invertIfNegative val="0"/>
            <c:bubble3D val="0"/>
            <c:spPr>
              <a:pattFill prst="pct80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23"/>
            <c:invertIfNegative val="0"/>
            <c:bubble3D val="0"/>
            <c:spPr>
              <a:pattFill prst="pct80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25"/>
            <c:invertIfNegative val="0"/>
            <c:bubble3D val="0"/>
            <c:spPr>
              <a:pattFill prst="pct80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26"/>
            <c:invertIfNegative val="0"/>
            <c:bubble3D val="0"/>
            <c:spPr>
              <a:pattFill prst="pct80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27"/>
            <c:invertIfNegative val="0"/>
            <c:bubble3D val="0"/>
            <c:spPr>
              <a:pattFill prst="pct80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29"/>
            <c:invertIfNegative val="0"/>
            <c:bubble3D val="0"/>
            <c:spPr>
              <a:pattFill prst="pct80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30"/>
            <c:invertIfNegative val="0"/>
            <c:bubble3D val="0"/>
            <c:spPr>
              <a:pattFill prst="pct80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31"/>
            <c:invertIfNegative val="0"/>
            <c:bubble3D val="0"/>
            <c:spPr>
              <a:pattFill prst="pct80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37"/>
            <c:invertIfNegative val="0"/>
            <c:bubble3D val="0"/>
            <c:spPr>
              <a:pattFill prst="pct80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38"/>
            <c:invertIfNegative val="0"/>
            <c:bubble3D val="0"/>
            <c:spPr>
              <a:pattFill prst="pct80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39"/>
            <c:invertIfNegative val="0"/>
            <c:bubble3D val="0"/>
            <c:spPr>
              <a:pattFill prst="pct80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41"/>
            <c:invertIfNegative val="0"/>
            <c:bubble3D val="0"/>
            <c:spPr>
              <a:pattFill prst="pct80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42"/>
            <c:invertIfNegative val="0"/>
            <c:bubble3D val="0"/>
            <c:spPr>
              <a:pattFill prst="pct80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43"/>
            <c:invertIfNegative val="0"/>
            <c:bubble3D val="0"/>
            <c:spPr>
              <a:pattFill prst="pct80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45"/>
            <c:invertIfNegative val="0"/>
            <c:bubble3D val="0"/>
            <c:spPr>
              <a:pattFill prst="pct80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46"/>
            <c:invertIfNegative val="0"/>
            <c:bubble3D val="0"/>
            <c:spPr>
              <a:pattFill prst="pct80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47"/>
            <c:invertIfNegative val="0"/>
            <c:bubble3D val="0"/>
            <c:spPr>
              <a:pattFill prst="pct80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49"/>
            <c:invertIfNegative val="0"/>
            <c:bubble3D val="0"/>
            <c:spPr>
              <a:pattFill prst="pct80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50"/>
            <c:invertIfNegative val="0"/>
            <c:bubble3D val="0"/>
            <c:spPr>
              <a:pattFill prst="pct80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51"/>
            <c:invertIfNegative val="0"/>
            <c:bubble3D val="0"/>
            <c:spPr>
              <a:pattFill prst="pct80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53"/>
            <c:invertIfNegative val="0"/>
            <c:bubble3D val="0"/>
            <c:spPr>
              <a:pattFill prst="pct80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54"/>
            <c:invertIfNegative val="0"/>
            <c:bubble3D val="0"/>
            <c:spPr>
              <a:pattFill prst="pct80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55"/>
            <c:invertIfNegative val="0"/>
            <c:bubble3D val="0"/>
            <c:spPr>
              <a:pattFill prst="pct80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57"/>
            <c:invertIfNegative val="0"/>
            <c:bubble3D val="0"/>
            <c:spPr>
              <a:pattFill prst="pct80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58"/>
            <c:invertIfNegative val="0"/>
            <c:bubble3D val="0"/>
            <c:spPr>
              <a:pattFill prst="pct80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59"/>
            <c:invertIfNegative val="0"/>
            <c:bubble3D val="0"/>
            <c:spPr>
              <a:pattFill prst="pct80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61"/>
            <c:invertIfNegative val="0"/>
            <c:bubble3D val="0"/>
            <c:spPr>
              <a:pattFill prst="pct80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62"/>
            <c:invertIfNegative val="0"/>
            <c:bubble3D val="0"/>
            <c:spPr>
              <a:pattFill prst="pct80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63"/>
            <c:invertIfNegative val="0"/>
            <c:bubble3D val="0"/>
            <c:spPr>
              <a:pattFill prst="pct80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69"/>
            <c:invertIfNegative val="0"/>
            <c:bubble3D val="0"/>
            <c:spPr>
              <a:pattFill prst="pct80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70"/>
            <c:invertIfNegative val="0"/>
            <c:bubble3D val="0"/>
            <c:spPr>
              <a:pattFill prst="pct80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71"/>
            <c:invertIfNegative val="0"/>
            <c:bubble3D val="0"/>
            <c:spPr>
              <a:pattFill prst="pct80">
                <a:fgClr>
                  <a:srgbClr val="FE8976"/>
                </a:fgClr>
                <a:bgClr>
                  <a:srgbClr val="C61E02"/>
                </a:bgClr>
              </a:pattFill>
            </c:spPr>
          </c:dPt>
          <c:cat>
            <c:strRef>
              <c:f>energy!$A$2:$A$74</c:f>
              <c:strCache>
                <c:ptCount val="71"/>
                <c:pt idx="0">
                  <c:v>.</c:v>
                </c:pt>
                <c:pt idx="2">
                  <c:v>barnes</c:v>
                </c:pt>
                <c:pt idx="6">
                  <c:v>fft</c:v>
                </c:pt>
                <c:pt idx="10">
                  <c:v>fmm</c:v>
                </c:pt>
                <c:pt idx="14">
                  <c:v>lu</c:v>
                </c:pt>
                <c:pt idx="18">
                  <c:v>mp3d</c:v>
                </c:pt>
                <c:pt idx="22">
                  <c:v>ocean</c:v>
                </c:pt>
                <c:pt idx="26">
                  <c:v>radix</c:v>
                </c:pt>
                <c:pt idx="30">
                  <c:v>water</c:v>
                </c:pt>
                <c:pt idx="38">
                  <c:v>cilksort</c:v>
                </c:pt>
                <c:pt idx="42">
                  <c:v>clu</c:v>
                </c:pt>
                <c:pt idx="46">
                  <c:v>heat2d</c:v>
                </c:pt>
                <c:pt idx="50">
                  <c:v>heat3d</c:v>
                </c:pt>
                <c:pt idx="54">
                  <c:v>matmul</c:v>
                </c:pt>
                <c:pt idx="58">
                  <c:v>uts_circ</c:v>
                </c:pt>
                <c:pt idx="62">
                  <c:v>uts_fixed</c:v>
                </c:pt>
                <c:pt idx="70">
                  <c:v>gmean</c:v>
                </c:pt>
              </c:strCache>
            </c:strRef>
          </c:cat>
          <c:val>
            <c:numRef>
              <c:f>energy!$D$2:$D$74</c:f>
              <c:numCache>
                <c:formatCode>General</c:formatCode>
                <c:ptCount val="73"/>
                <c:pt idx="1">
                  <c:v>0.248551428416283</c:v>
                </c:pt>
                <c:pt idx="2">
                  <c:v>0.247691540324224</c:v>
                </c:pt>
                <c:pt idx="3">
                  <c:v>0.177135589477216</c:v>
                </c:pt>
                <c:pt idx="5">
                  <c:v>0.228522899041101</c:v>
                </c:pt>
                <c:pt idx="6">
                  <c:v>0.226711306299092</c:v>
                </c:pt>
                <c:pt idx="7">
                  <c:v>0.160335288814522</c:v>
                </c:pt>
                <c:pt idx="9">
                  <c:v>0.225219791873204</c:v>
                </c:pt>
                <c:pt idx="10">
                  <c:v>0.227867237354597</c:v>
                </c:pt>
                <c:pt idx="11">
                  <c:v>0.172609974796175</c:v>
                </c:pt>
                <c:pt idx="13">
                  <c:v>0.247958538454744</c:v>
                </c:pt>
                <c:pt idx="14">
                  <c:v>0.24260366465164</c:v>
                </c:pt>
                <c:pt idx="15">
                  <c:v>0.174486660288733</c:v>
                </c:pt>
                <c:pt idx="17">
                  <c:v>0.260552342467921</c:v>
                </c:pt>
                <c:pt idx="18">
                  <c:v>0.157032824943882</c:v>
                </c:pt>
                <c:pt idx="19">
                  <c:v>0.0450540357715009</c:v>
                </c:pt>
                <c:pt idx="21">
                  <c:v>0.238433528581714</c:v>
                </c:pt>
                <c:pt idx="22">
                  <c:v>0.210637399224719</c:v>
                </c:pt>
                <c:pt idx="23">
                  <c:v>0.160725691396043</c:v>
                </c:pt>
                <c:pt idx="25">
                  <c:v>0.230649897539894</c:v>
                </c:pt>
                <c:pt idx="26">
                  <c:v>0.2340871436138</c:v>
                </c:pt>
                <c:pt idx="27">
                  <c:v>0.167302610394192</c:v>
                </c:pt>
                <c:pt idx="29">
                  <c:v>0.23151709967884</c:v>
                </c:pt>
                <c:pt idx="30">
                  <c:v>0.224262081044375</c:v>
                </c:pt>
                <c:pt idx="31">
                  <c:v>0.165441955674691</c:v>
                </c:pt>
                <c:pt idx="37">
                  <c:v>0.23369642680941</c:v>
                </c:pt>
                <c:pt idx="38">
                  <c:v>0.21834308623641</c:v>
                </c:pt>
                <c:pt idx="39">
                  <c:v>0.162440314427465</c:v>
                </c:pt>
                <c:pt idx="41">
                  <c:v>0.247064997525867</c:v>
                </c:pt>
                <c:pt idx="42">
                  <c:v>0.236672411087609</c:v>
                </c:pt>
                <c:pt idx="43">
                  <c:v>0.190255422823074</c:v>
                </c:pt>
                <c:pt idx="45">
                  <c:v>0.233070046240466</c:v>
                </c:pt>
                <c:pt idx="46">
                  <c:v>0.270851781583822</c:v>
                </c:pt>
                <c:pt idx="47">
                  <c:v>0.166369396850752</c:v>
                </c:pt>
                <c:pt idx="49">
                  <c:v>0.233300484507582</c:v>
                </c:pt>
                <c:pt idx="50">
                  <c:v>0.227847990206506</c:v>
                </c:pt>
                <c:pt idx="51">
                  <c:v>0.161489976558447</c:v>
                </c:pt>
                <c:pt idx="53">
                  <c:v>0.2437624397332</c:v>
                </c:pt>
                <c:pt idx="54">
                  <c:v>0.223263513506793</c:v>
                </c:pt>
                <c:pt idx="55">
                  <c:v>0.175272418453272</c:v>
                </c:pt>
                <c:pt idx="57">
                  <c:v>0.2215037874104</c:v>
                </c:pt>
                <c:pt idx="58">
                  <c:v>0.216513262312604</c:v>
                </c:pt>
                <c:pt idx="59">
                  <c:v>0.15463612803095</c:v>
                </c:pt>
                <c:pt idx="61">
                  <c:v>0.225466248007258</c:v>
                </c:pt>
                <c:pt idx="62">
                  <c:v>0.228295715392833</c:v>
                </c:pt>
                <c:pt idx="63">
                  <c:v>0.161934946512211</c:v>
                </c:pt>
                <c:pt idx="69">
                  <c:v>0.236389587253607</c:v>
                </c:pt>
                <c:pt idx="70">
                  <c:v>0.224839423040597</c:v>
                </c:pt>
                <c:pt idx="71">
                  <c:v>0.153597104859618</c:v>
                </c:pt>
              </c:numCache>
            </c:numRef>
          </c:val>
        </c:ser>
        <c:ser>
          <c:idx val="3"/>
          <c:order val="3"/>
          <c:tx>
            <c:strRef>
              <c:f>energy!$E$1</c:f>
              <c:strCache>
                <c:ptCount val="1"/>
                <c:pt idx="0">
                  <c:v>e_link</c:v>
                </c:pt>
              </c:strCache>
            </c:strRef>
          </c:tx>
          <c:spPr>
            <a:pattFill prst="horzBrick"/>
          </c:spPr>
          <c:invertIfNegative val="0"/>
          <c:dPt>
            <c:idx val="1"/>
            <c:invertIfNegative val="0"/>
            <c:bubble3D val="0"/>
            <c:spPr>
              <a:pattFill prst="horzBrick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2"/>
            <c:invertIfNegative val="0"/>
            <c:bubble3D val="0"/>
            <c:spPr>
              <a:pattFill prst="horzBrick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3"/>
            <c:invertIfNegative val="0"/>
            <c:bubble3D val="0"/>
            <c:spPr>
              <a:pattFill prst="horzBrick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5"/>
            <c:invertIfNegative val="0"/>
            <c:bubble3D val="0"/>
            <c:spPr>
              <a:pattFill prst="horzBrick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6"/>
            <c:invertIfNegative val="0"/>
            <c:bubble3D val="0"/>
            <c:spPr>
              <a:pattFill prst="horzBrick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7"/>
            <c:invertIfNegative val="0"/>
            <c:bubble3D val="0"/>
            <c:spPr>
              <a:pattFill prst="horzBrick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9"/>
            <c:invertIfNegative val="0"/>
            <c:bubble3D val="0"/>
            <c:spPr>
              <a:pattFill prst="horzBrick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10"/>
            <c:invertIfNegative val="0"/>
            <c:bubble3D val="0"/>
            <c:spPr>
              <a:pattFill prst="horzBrick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11"/>
            <c:invertIfNegative val="0"/>
            <c:bubble3D val="0"/>
            <c:spPr>
              <a:pattFill prst="horzBrick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13"/>
            <c:invertIfNegative val="0"/>
            <c:bubble3D val="0"/>
            <c:spPr>
              <a:pattFill prst="horzBrick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14"/>
            <c:invertIfNegative val="0"/>
            <c:bubble3D val="0"/>
            <c:spPr>
              <a:pattFill prst="horzBrick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15"/>
            <c:invertIfNegative val="0"/>
            <c:bubble3D val="0"/>
            <c:spPr>
              <a:pattFill prst="horzBrick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17"/>
            <c:invertIfNegative val="0"/>
            <c:bubble3D val="0"/>
            <c:spPr>
              <a:pattFill prst="horzBrick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18"/>
            <c:invertIfNegative val="0"/>
            <c:bubble3D val="0"/>
            <c:spPr>
              <a:pattFill prst="horzBrick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19"/>
            <c:invertIfNegative val="0"/>
            <c:bubble3D val="0"/>
            <c:spPr>
              <a:pattFill prst="horzBrick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21"/>
            <c:invertIfNegative val="0"/>
            <c:bubble3D val="0"/>
            <c:spPr>
              <a:pattFill prst="horzBrick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22"/>
            <c:invertIfNegative val="0"/>
            <c:bubble3D val="0"/>
            <c:spPr>
              <a:pattFill prst="horzBrick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23"/>
            <c:invertIfNegative val="0"/>
            <c:bubble3D val="0"/>
            <c:spPr>
              <a:pattFill prst="horzBrick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25"/>
            <c:invertIfNegative val="0"/>
            <c:bubble3D val="0"/>
            <c:spPr>
              <a:pattFill prst="horzBrick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26"/>
            <c:invertIfNegative val="0"/>
            <c:bubble3D val="0"/>
            <c:spPr>
              <a:pattFill prst="horzBrick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27"/>
            <c:invertIfNegative val="0"/>
            <c:bubble3D val="0"/>
            <c:spPr>
              <a:pattFill prst="horzBrick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29"/>
            <c:invertIfNegative val="0"/>
            <c:bubble3D val="0"/>
            <c:spPr>
              <a:pattFill prst="horzBrick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30"/>
            <c:invertIfNegative val="0"/>
            <c:bubble3D val="0"/>
            <c:spPr>
              <a:pattFill prst="horzBrick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31"/>
            <c:invertIfNegative val="0"/>
            <c:bubble3D val="0"/>
            <c:spPr>
              <a:pattFill prst="horzBrick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37"/>
            <c:invertIfNegative val="0"/>
            <c:bubble3D val="0"/>
            <c:spPr>
              <a:pattFill prst="horzBrick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38"/>
            <c:invertIfNegative val="0"/>
            <c:bubble3D val="0"/>
            <c:spPr>
              <a:pattFill prst="horzBrick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39"/>
            <c:invertIfNegative val="0"/>
            <c:bubble3D val="0"/>
            <c:spPr>
              <a:pattFill prst="horzBrick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41"/>
            <c:invertIfNegative val="0"/>
            <c:bubble3D val="0"/>
            <c:spPr>
              <a:pattFill prst="horzBrick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42"/>
            <c:invertIfNegative val="0"/>
            <c:bubble3D val="0"/>
            <c:spPr>
              <a:pattFill prst="horzBrick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43"/>
            <c:invertIfNegative val="0"/>
            <c:bubble3D val="0"/>
            <c:spPr>
              <a:pattFill prst="horzBrick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45"/>
            <c:invertIfNegative val="0"/>
            <c:bubble3D val="0"/>
            <c:spPr>
              <a:pattFill prst="horzBrick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46"/>
            <c:invertIfNegative val="0"/>
            <c:bubble3D val="0"/>
            <c:spPr>
              <a:pattFill prst="horzBrick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47"/>
            <c:invertIfNegative val="0"/>
            <c:bubble3D val="0"/>
            <c:spPr>
              <a:pattFill prst="horzBrick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49"/>
            <c:invertIfNegative val="0"/>
            <c:bubble3D val="0"/>
            <c:spPr>
              <a:pattFill prst="horzBrick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50"/>
            <c:invertIfNegative val="0"/>
            <c:bubble3D val="0"/>
            <c:spPr>
              <a:pattFill prst="horzBrick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51"/>
            <c:invertIfNegative val="0"/>
            <c:bubble3D val="0"/>
            <c:spPr>
              <a:pattFill prst="horzBrick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53"/>
            <c:invertIfNegative val="0"/>
            <c:bubble3D val="0"/>
            <c:spPr>
              <a:pattFill prst="horzBrick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54"/>
            <c:invertIfNegative val="0"/>
            <c:bubble3D val="0"/>
            <c:spPr>
              <a:pattFill prst="horzBrick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55"/>
            <c:invertIfNegative val="0"/>
            <c:bubble3D val="0"/>
            <c:spPr>
              <a:pattFill prst="horzBrick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57"/>
            <c:invertIfNegative val="0"/>
            <c:bubble3D val="0"/>
            <c:spPr>
              <a:pattFill prst="horzBrick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58"/>
            <c:invertIfNegative val="0"/>
            <c:bubble3D val="0"/>
            <c:spPr>
              <a:pattFill prst="horzBrick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59"/>
            <c:invertIfNegative val="0"/>
            <c:bubble3D val="0"/>
            <c:spPr>
              <a:pattFill prst="horzBrick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61"/>
            <c:invertIfNegative val="0"/>
            <c:bubble3D val="0"/>
            <c:spPr>
              <a:pattFill prst="horzBrick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62"/>
            <c:invertIfNegative val="0"/>
            <c:bubble3D val="0"/>
            <c:spPr>
              <a:pattFill prst="horzBrick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63"/>
            <c:invertIfNegative val="0"/>
            <c:bubble3D val="0"/>
            <c:spPr>
              <a:pattFill prst="horzBrick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69"/>
            <c:invertIfNegative val="0"/>
            <c:bubble3D val="0"/>
            <c:spPr>
              <a:pattFill prst="horzBrick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70"/>
            <c:invertIfNegative val="0"/>
            <c:bubble3D val="0"/>
            <c:spPr>
              <a:pattFill prst="horzBrick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71"/>
            <c:invertIfNegative val="0"/>
            <c:bubble3D val="0"/>
            <c:spPr>
              <a:pattFill prst="horzBrick">
                <a:fgClr>
                  <a:srgbClr val="FE8976"/>
                </a:fgClr>
                <a:bgClr>
                  <a:srgbClr val="C61E02"/>
                </a:bgClr>
              </a:pattFill>
            </c:spPr>
          </c:dPt>
          <c:cat>
            <c:strRef>
              <c:f>energy!$A$2:$A$74</c:f>
              <c:strCache>
                <c:ptCount val="71"/>
                <c:pt idx="0">
                  <c:v>.</c:v>
                </c:pt>
                <c:pt idx="2">
                  <c:v>barnes</c:v>
                </c:pt>
                <c:pt idx="6">
                  <c:v>fft</c:v>
                </c:pt>
                <c:pt idx="10">
                  <c:v>fmm</c:v>
                </c:pt>
                <c:pt idx="14">
                  <c:v>lu</c:v>
                </c:pt>
                <c:pt idx="18">
                  <c:v>mp3d</c:v>
                </c:pt>
                <c:pt idx="22">
                  <c:v>ocean</c:v>
                </c:pt>
                <c:pt idx="26">
                  <c:v>radix</c:v>
                </c:pt>
                <c:pt idx="30">
                  <c:v>water</c:v>
                </c:pt>
                <c:pt idx="38">
                  <c:v>cilksort</c:v>
                </c:pt>
                <c:pt idx="42">
                  <c:v>clu</c:v>
                </c:pt>
                <c:pt idx="46">
                  <c:v>heat2d</c:v>
                </c:pt>
                <c:pt idx="50">
                  <c:v>heat3d</c:v>
                </c:pt>
                <c:pt idx="54">
                  <c:v>matmul</c:v>
                </c:pt>
                <c:pt idx="58">
                  <c:v>uts_circ</c:v>
                </c:pt>
                <c:pt idx="62">
                  <c:v>uts_fixed</c:v>
                </c:pt>
                <c:pt idx="70">
                  <c:v>gmean</c:v>
                </c:pt>
              </c:strCache>
            </c:strRef>
          </c:cat>
          <c:val>
            <c:numRef>
              <c:f>energy!$E$2:$E$74</c:f>
              <c:numCache>
                <c:formatCode>General</c:formatCode>
                <c:ptCount val="73"/>
                <c:pt idx="1">
                  <c:v>0.245561773510512</c:v>
                </c:pt>
                <c:pt idx="2">
                  <c:v>0.24520190753445</c:v>
                </c:pt>
                <c:pt idx="3">
                  <c:v>0.258642625230321</c:v>
                </c:pt>
                <c:pt idx="5">
                  <c:v>0.221800629516418</c:v>
                </c:pt>
                <c:pt idx="6">
                  <c:v>0.222713889475161</c:v>
                </c:pt>
                <c:pt idx="7">
                  <c:v>0.290825007057952</c:v>
                </c:pt>
                <c:pt idx="9">
                  <c:v>0.222547361099688</c:v>
                </c:pt>
                <c:pt idx="10">
                  <c:v>0.225573022050817</c:v>
                </c:pt>
                <c:pt idx="11">
                  <c:v>0.281403470342286</c:v>
                </c:pt>
                <c:pt idx="13">
                  <c:v>0.240162163983568</c:v>
                </c:pt>
                <c:pt idx="14">
                  <c:v>0.237434047147949</c:v>
                </c:pt>
                <c:pt idx="15">
                  <c:v>0.313374908185395</c:v>
                </c:pt>
                <c:pt idx="17">
                  <c:v>0.242648911641121</c:v>
                </c:pt>
                <c:pt idx="18">
                  <c:v>0.152193680706911</c:v>
                </c:pt>
                <c:pt idx="19">
                  <c:v>0.0871130164931197</c:v>
                </c:pt>
                <c:pt idx="21">
                  <c:v>0.229488334079757</c:v>
                </c:pt>
                <c:pt idx="22">
                  <c:v>0.205915582882236</c:v>
                </c:pt>
                <c:pt idx="23">
                  <c:v>0.314962911995672</c:v>
                </c:pt>
                <c:pt idx="25">
                  <c:v>0.21858211498891</c:v>
                </c:pt>
                <c:pt idx="26">
                  <c:v>0.226845123591166</c:v>
                </c:pt>
                <c:pt idx="27">
                  <c:v>0.384727541906143</c:v>
                </c:pt>
                <c:pt idx="29">
                  <c:v>0.228394921709372</c:v>
                </c:pt>
                <c:pt idx="30">
                  <c:v>0.221926432379042</c:v>
                </c:pt>
                <c:pt idx="31">
                  <c:v>0.255872150283184</c:v>
                </c:pt>
                <c:pt idx="37">
                  <c:v>0.224139487771769</c:v>
                </c:pt>
                <c:pt idx="38">
                  <c:v>0.213188710013716</c:v>
                </c:pt>
                <c:pt idx="39">
                  <c:v>0.325884915797963</c:v>
                </c:pt>
                <c:pt idx="41">
                  <c:v>0.243455115867698</c:v>
                </c:pt>
                <c:pt idx="42">
                  <c:v>0.234099442470984</c:v>
                </c:pt>
                <c:pt idx="43">
                  <c:v>0.289971968497748</c:v>
                </c:pt>
                <c:pt idx="45">
                  <c:v>0.222909181851323</c:v>
                </c:pt>
                <c:pt idx="46">
                  <c:v>0.264728435365942</c:v>
                </c:pt>
                <c:pt idx="47">
                  <c:v>0.352087405301856</c:v>
                </c:pt>
                <c:pt idx="49">
                  <c:v>0.227248177976</c:v>
                </c:pt>
                <c:pt idx="50">
                  <c:v>0.224277524547977</c:v>
                </c:pt>
                <c:pt idx="51">
                  <c:v>0.283456073270242</c:v>
                </c:pt>
                <c:pt idx="53">
                  <c:v>0.236308348072448</c:v>
                </c:pt>
                <c:pt idx="54">
                  <c:v>0.219119945827796</c:v>
                </c:pt>
                <c:pt idx="55">
                  <c:v>0.310946741329439</c:v>
                </c:pt>
                <c:pt idx="57">
                  <c:v>0.213129756876713</c:v>
                </c:pt>
                <c:pt idx="58">
                  <c:v>0.21214692134913</c:v>
                </c:pt>
                <c:pt idx="59">
                  <c:v>0.288332828698449</c:v>
                </c:pt>
                <c:pt idx="61">
                  <c:v>0.222531858344914</c:v>
                </c:pt>
                <c:pt idx="62">
                  <c:v>0.225853411451655</c:v>
                </c:pt>
                <c:pt idx="63">
                  <c:v>0.24549203914451</c:v>
                </c:pt>
                <c:pt idx="69">
                  <c:v>0.229057635420693</c:v>
                </c:pt>
                <c:pt idx="70">
                  <c:v>0.220699554303964</c:v>
                </c:pt>
                <c:pt idx="71">
                  <c:v>0.274175023048077</c:v>
                </c:pt>
              </c:numCache>
            </c:numRef>
          </c:val>
        </c:ser>
        <c:ser>
          <c:idx val="4"/>
          <c:order val="4"/>
          <c:tx>
            <c:strRef>
              <c:f>energy!$F$1</c:f>
              <c:strCache>
                <c:ptCount val="1"/>
                <c:pt idx="0">
                  <c:v>e_switch</c:v>
                </c:pt>
              </c:strCache>
            </c:strRef>
          </c:tx>
          <c:spPr>
            <a:pattFill prst="ltUpDiag"/>
          </c:spPr>
          <c:invertIfNegative val="0"/>
          <c:dPt>
            <c:idx val="1"/>
            <c:invertIfNegative val="0"/>
            <c:bubble3D val="0"/>
            <c:spPr>
              <a:pattFill prst="ltUpDiag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2"/>
            <c:invertIfNegative val="0"/>
            <c:bubble3D val="0"/>
            <c:spPr>
              <a:pattFill prst="ltUpDiag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3"/>
            <c:invertIfNegative val="0"/>
            <c:bubble3D val="0"/>
            <c:spPr>
              <a:pattFill prst="ltUpDiag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5"/>
            <c:invertIfNegative val="0"/>
            <c:bubble3D val="0"/>
            <c:spPr>
              <a:pattFill prst="ltUpDiag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6"/>
            <c:invertIfNegative val="0"/>
            <c:bubble3D val="0"/>
            <c:spPr>
              <a:pattFill prst="ltUpDiag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7"/>
            <c:invertIfNegative val="0"/>
            <c:bubble3D val="0"/>
            <c:spPr>
              <a:pattFill prst="ltUpDiag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9"/>
            <c:invertIfNegative val="0"/>
            <c:bubble3D val="0"/>
            <c:spPr>
              <a:pattFill prst="ltUpDiag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10"/>
            <c:invertIfNegative val="0"/>
            <c:bubble3D val="0"/>
            <c:spPr>
              <a:pattFill prst="ltUpDiag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11"/>
            <c:invertIfNegative val="0"/>
            <c:bubble3D val="0"/>
            <c:spPr>
              <a:pattFill prst="ltUpDiag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13"/>
            <c:invertIfNegative val="0"/>
            <c:bubble3D val="0"/>
            <c:spPr>
              <a:pattFill prst="ltUpDiag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14"/>
            <c:invertIfNegative val="0"/>
            <c:bubble3D val="0"/>
            <c:spPr>
              <a:pattFill prst="ltUpDiag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15"/>
            <c:invertIfNegative val="0"/>
            <c:bubble3D val="0"/>
            <c:spPr>
              <a:pattFill prst="ltUpDiag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17"/>
            <c:invertIfNegative val="0"/>
            <c:bubble3D val="0"/>
            <c:spPr>
              <a:pattFill prst="ltUpDiag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18"/>
            <c:invertIfNegative val="0"/>
            <c:bubble3D val="0"/>
            <c:spPr>
              <a:pattFill prst="ltUpDiag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19"/>
            <c:invertIfNegative val="0"/>
            <c:bubble3D val="0"/>
            <c:spPr>
              <a:pattFill prst="ltUpDiag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21"/>
            <c:invertIfNegative val="0"/>
            <c:bubble3D val="0"/>
            <c:spPr>
              <a:pattFill prst="ltUpDiag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22"/>
            <c:invertIfNegative val="0"/>
            <c:bubble3D val="0"/>
            <c:spPr>
              <a:pattFill prst="ltUpDiag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23"/>
            <c:invertIfNegative val="0"/>
            <c:bubble3D val="0"/>
            <c:spPr>
              <a:pattFill prst="ltUpDiag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25"/>
            <c:invertIfNegative val="0"/>
            <c:bubble3D val="0"/>
            <c:spPr>
              <a:pattFill prst="ltUpDiag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26"/>
            <c:invertIfNegative val="0"/>
            <c:bubble3D val="0"/>
            <c:spPr>
              <a:pattFill prst="ltUpDiag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27"/>
            <c:invertIfNegative val="0"/>
            <c:bubble3D val="0"/>
            <c:spPr>
              <a:pattFill prst="ltUpDiag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29"/>
            <c:invertIfNegative val="0"/>
            <c:bubble3D val="0"/>
            <c:spPr>
              <a:pattFill prst="ltUpDiag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30"/>
            <c:invertIfNegative val="0"/>
            <c:bubble3D val="0"/>
            <c:spPr>
              <a:pattFill prst="ltUpDiag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31"/>
            <c:invertIfNegative val="0"/>
            <c:bubble3D val="0"/>
            <c:spPr>
              <a:pattFill prst="ltUpDiag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37"/>
            <c:invertIfNegative val="0"/>
            <c:bubble3D val="0"/>
            <c:spPr>
              <a:pattFill prst="ltUpDiag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38"/>
            <c:invertIfNegative val="0"/>
            <c:bubble3D val="0"/>
            <c:spPr>
              <a:pattFill prst="ltUpDiag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39"/>
            <c:invertIfNegative val="0"/>
            <c:bubble3D val="0"/>
            <c:spPr>
              <a:pattFill prst="ltUpDiag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41"/>
            <c:invertIfNegative val="0"/>
            <c:bubble3D val="0"/>
            <c:spPr>
              <a:pattFill prst="ltUpDiag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42"/>
            <c:invertIfNegative val="0"/>
            <c:bubble3D val="0"/>
            <c:spPr>
              <a:pattFill prst="ltUpDiag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43"/>
            <c:invertIfNegative val="0"/>
            <c:bubble3D val="0"/>
            <c:spPr>
              <a:pattFill prst="ltUpDiag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45"/>
            <c:invertIfNegative val="0"/>
            <c:bubble3D val="0"/>
            <c:spPr>
              <a:pattFill prst="ltUpDiag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46"/>
            <c:invertIfNegative val="0"/>
            <c:bubble3D val="0"/>
            <c:spPr>
              <a:pattFill prst="ltUpDiag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47"/>
            <c:invertIfNegative val="0"/>
            <c:bubble3D val="0"/>
            <c:spPr>
              <a:pattFill prst="ltUpDiag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49"/>
            <c:invertIfNegative val="0"/>
            <c:bubble3D val="0"/>
            <c:spPr>
              <a:pattFill prst="ltUpDiag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50"/>
            <c:invertIfNegative val="0"/>
            <c:bubble3D val="0"/>
            <c:spPr>
              <a:pattFill prst="ltUpDiag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51"/>
            <c:invertIfNegative val="0"/>
            <c:bubble3D val="0"/>
            <c:spPr>
              <a:pattFill prst="ltUpDiag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53"/>
            <c:invertIfNegative val="0"/>
            <c:bubble3D val="0"/>
            <c:spPr>
              <a:pattFill prst="ltUpDiag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54"/>
            <c:invertIfNegative val="0"/>
            <c:bubble3D val="0"/>
            <c:spPr>
              <a:pattFill prst="ltUpDiag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55"/>
            <c:invertIfNegative val="0"/>
            <c:bubble3D val="0"/>
            <c:spPr>
              <a:pattFill prst="ltUpDiag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57"/>
            <c:invertIfNegative val="0"/>
            <c:bubble3D val="0"/>
            <c:spPr>
              <a:pattFill prst="ltUpDiag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58"/>
            <c:invertIfNegative val="0"/>
            <c:bubble3D val="0"/>
            <c:spPr>
              <a:pattFill prst="ltUpDiag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59"/>
            <c:invertIfNegative val="0"/>
            <c:bubble3D val="0"/>
            <c:spPr>
              <a:pattFill prst="ltUpDiag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61"/>
            <c:invertIfNegative val="0"/>
            <c:bubble3D val="0"/>
            <c:spPr>
              <a:pattFill prst="ltUpDiag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62"/>
            <c:invertIfNegative val="0"/>
            <c:bubble3D val="0"/>
            <c:spPr>
              <a:pattFill prst="ltUpDiag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63"/>
            <c:invertIfNegative val="0"/>
            <c:bubble3D val="0"/>
            <c:spPr>
              <a:pattFill prst="ltUpDiag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69"/>
            <c:invertIfNegative val="0"/>
            <c:bubble3D val="0"/>
            <c:spPr>
              <a:pattFill prst="ltUpDiag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70"/>
            <c:invertIfNegative val="0"/>
            <c:bubble3D val="0"/>
            <c:spPr>
              <a:pattFill prst="ltUpDiag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71"/>
            <c:invertIfNegative val="0"/>
            <c:bubble3D val="0"/>
            <c:spPr>
              <a:pattFill prst="ltUpDiag">
                <a:fgClr>
                  <a:srgbClr val="FE8976"/>
                </a:fgClr>
                <a:bgClr>
                  <a:srgbClr val="C61E02"/>
                </a:bgClr>
              </a:pattFill>
            </c:spPr>
          </c:dPt>
          <c:cat>
            <c:strRef>
              <c:f>energy!$A$2:$A$74</c:f>
              <c:strCache>
                <c:ptCount val="71"/>
                <c:pt idx="0">
                  <c:v>.</c:v>
                </c:pt>
                <c:pt idx="2">
                  <c:v>barnes</c:v>
                </c:pt>
                <c:pt idx="6">
                  <c:v>fft</c:v>
                </c:pt>
                <c:pt idx="10">
                  <c:v>fmm</c:v>
                </c:pt>
                <c:pt idx="14">
                  <c:v>lu</c:v>
                </c:pt>
                <c:pt idx="18">
                  <c:v>mp3d</c:v>
                </c:pt>
                <c:pt idx="22">
                  <c:v>ocean</c:v>
                </c:pt>
                <c:pt idx="26">
                  <c:v>radix</c:v>
                </c:pt>
                <c:pt idx="30">
                  <c:v>water</c:v>
                </c:pt>
                <c:pt idx="38">
                  <c:v>cilksort</c:v>
                </c:pt>
                <c:pt idx="42">
                  <c:v>clu</c:v>
                </c:pt>
                <c:pt idx="46">
                  <c:v>heat2d</c:v>
                </c:pt>
                <c:pt idx="50">
                  <c:v>heat3d</c:v>
                </c:pt>
                <c:pt idx="54">
                  <c:v>matmul</c:v>
                </c:pt>
                <c:pt idx="58">
                  <c:v>uts_circ</c:v>
                </c:pt>
                <c:pt idx="62">
                  <c:v>uts_fixed</c:v>
                </c:pt>
                <c:pt idx="70">
                  <c:v>gmean</c:v>
                </c:pt>
              </c:strCache>
            </c:strRef>
          </c:cat>
          <c:val>
            <c:numRef>
              <c:f>energy!$F$2:$F$74</c:f>
              <c:numCache>
                <c:formatCode>General</c:formatCode>
                <c:ptCount val="73"/>
                <c:pt idx="1">
                  <c:v>0.273924660503996</c:v>
                </c:pt>
                <c:pt idx="2">
                  <c:v>0.228638351699402</c:v>
                </c:pt>
                <c:pt idx="3">
                  <c:v>0.193582514791709</c:v>
                </c:pt>
                <c:pt idx="5">
                  <c:v>0.268786469564481</c:v>
                </c:pt>
                <c:pt idx="6">
                  <c:v>0.225428453586695</c:v>
                </c:pt>
                <c:pt idx="7">
                  <c:v>0.185494419085088</c:v>
                </c:pt>
                <c:pt idx="9">
                  <c:v>0.248126977256317</c:v>
                </c:pt>
                <c:pt idx="10">
                  <c:v>0.211230637292255</c:v>
                </c:pt>
                <c:pt idx="11">
                  <c:v>0.19556658952828</c:v>
                </c:pt>
                <c:pt idx="13">
                  <c:v>0.29080515104602</c:v>
                </c:pt>
                <c:pt idx="14">
                  <c:v>0.238303139604896</c:v>
                </c:pt>
                <c:pt idx="15">
                  <c:v>0.20069991445126</c:v>
                </c:pt>
                <c:pt idx="17">
                  <c:v>0.277529784641498</c:v>
                </c:pt>
                <c:pt idx="18">
                  <c:v>0.161543460716337</c:v>
                </c:pt>
                <c:pt idx="19">
                  <c:v>0.0536572739372153</c:v>
                </c:pt>
                <c:pt idx="21">
                  <c:v>0.284686819986066</c:v>
                </c:pt>
                <c:pt idx="22">
                  <c:v>0.217120041049006</c:v>
                </c:pt>
                <c:pt idx="23">
                  <c:v>0.191067460902443</c:v>
                </c:pt>
                <c:pt idx="25">
                  <c:v>0.293275103811321</c:v>
                </c:pt>
                <c:pt idx="26">
                  <c:v>0.253352926678866</c:v>
                </c:pt>
                <c:pt idx="27">
                  <c:v>0.207406194348303</c:v>
                </c:pt>
                <c:pt idx="29">
                  <c:v>0.255027099254071</c:v>
                </c:pt>
                <c:pt idx="30">
                  <c:v>0.208417103494184</c:v>
                </c:pt>
                <c:pt idx="31">
                  <c:v>0.186873811107556</c:v>
                </c:pt>
                <c:pt idx="37">
                  <c:v>0.282317623708908</c:v>
                </c:pt>
                <c:pt idx="38">
                  <c:v>0.229369894929213</c:v>
                </c:pt>
                <c:pt idx="39">
                  <c:v>0.198093160692893</c:v>
                </c:pt>
                <c:pt idx="41">
                  <c:v>0.27648558285847</c:v>
                </c:pt>
                <c:pt idx="42">
                  <c:v>0.225859820155562</c:v>
                </c:pt>
                <c:pt idx="43">
                  <c:v>0.216426456556779</c:v>
                </c:pt>
                <c:pt idx="45">
                  <c:v>0.283857895480134</c:v>
                </c:pt>
                <c:pt idx="46">
                  <c:v>0.280476699201227</c:v>
                </c:pt>
                <c:pt idx="47">
                  <c:v>0.20255463130742</c:v>
                </c:pt>
                <c:pt idx="49">
                  <c:v>0.275004083583436</c:v>
                </c:pt>
                <c:pt idx="50">
                  <c:v>0.224786493573538</c:v>
                </c:pt>
                <c:pt idx="51">
                  <c:v>0.184881940825062</c:v>
                </c:pt>
                <c:pt idx="53">
                  <c:v>0.293133770091703</c:v>
                </c:pt>
                <c:pt idx="54">
                  <c:v>0.219155731278626</c:v>
                </c:pt>
                <c:pt idx="55">
                  <c:v>0.204306823704883</c:v>
                </c:pt>
                <c:pt idx="57">
                  <c:v>0.277747526886785</c:v>
                </c:pt>
                <c:pt idx="58">
                  <c:v>0.210901082726079</c:v>
                </c:pt>
                <c:pt idx="59">
                  <c:v>0.181254148426182</c:v>
                </c:pt>
                <c:pt idx="61">
                  <c:v>0.25043109608523</c:v>
                </c:pt>
                <c:pt idx="62">
                  <c:v>0.21214928067929</c:v>
                </c:pt>
                <c:pt idx="63">
                  <c:v>0.180235955514606</c:v>
                </c:pt>
                <c:pt idx="69">
                  <c:v>0.275047182725885</c:v>
                </c:pt>
                <c:pt idx="70">
                  <c:v>0.221724615680276</c:v>
                </c:pt>
                <c:pt idx="71">
                  <c:v>0.178600857269119</c:v>
                </c:pt>
              </c:numCache>
            </c:numRef>
          </c:val>
        </c:ser>
        <c:ser>
          <c:idx val="5"/>
          <c:order val="5"/>
          <c:tx>
            <c:strRef>
              <c:f>energy!$G$1</c:f>
              <c:strCache>
                <c:ptCount val="1"/>
                <c:pt idx="0">
                  <c:v>e_tlb</c:v>
                </c:pt>
              </c:strCache>
            </c:strRef>
          </c:tx>
          <c:spPr>
            <a:pattFill prst="shingle"/>
          </c:spPr>
          <c:invertIfNegative val="0"/>
          <c:dPt>
            <c:idx val="1"/>
            <c:invertIfNegative val="0"/>
            <c:bubble3D val="0"/>
            <c:spPr>
              <a:pattFill prst="shingle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2"/>
            <c:invertIfNegative val="0"/>
            <c:bubble3D val="0"/>
            <c:spPr>
              <a:pattFill prst="shingle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3"/>
            <c:invertIfNegative val="0"/>
            <c:bubble3D val="0"/>
            <c:spPr>
              <a:pattFill prst="shingle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5"/>
            <c:invertIfNegative val="0"/>
            <c:bubble3D val="0"/>
            <c:spPr>
              <a:pattFill prst="shingle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6"/>
            <c:invertIfNegative val="0"/>
            <c:bubble3D val="0"/>
            <c:spPr>
              <a:pattFill prst="shingle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7"/>
            <c:invertIfNegative val="0"/>
            <c:bubble3D val="0"/>
            <c:spPr>
              <a:pattFill prst="shingle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9"/>
            <c:invertIfNegative val="0"/>
            <c:bubble3D val="0"/>
            <c:spPr>
              <a:pattFill prst="shingle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10"/>
            <c:invertIfNegative val="0"/>
            <c:bubble3D val="0"/>
            <c:spPr>
              <a:pattFill prst="shingle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11"/>
            <c:invertIfNegative val="0"/>
            <c:bubble3D val="0"/>
            <c:spPr>
              <a:pattFill prst="shingle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13"/>
            <c:invertIfNegative val="0"/>
            <c:bubble3D val="0"/>
            <c:spPr>
              <a:pattFill prst="shingle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14"/>
            <c:invertIfNegative val="0"/>
            <c:bubble3D val="0"/>
            <c:spPr>
              <a:pattFill prst="shingle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15"/>
            <c:invertIfNegative val="0"/>
            <c:bubble3D val="0"/>
            <c:spPr>
              <a:pattFill prst="shingle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17"/>
            <c:invertIfNegative val="0"/>
            <c:bubble3D val="0"/>
            <c:spPr>
              <a:pattFill prst="shingle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18"/>
            <c:invertIfNegative val="0"/>
            <c:bubble3D val="0"/>
            <c:spPr>
              <a:pattFill prst="shingle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19"/>
            <c:invertIfNegative val="0"/>
            <c:bubble3D val="0"/>
            <c:spPr>
              <a:pattFill prst="shingle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21"/>
            <c:invertIfNegative val="0"/>
            <c:bubble3D val="0"/>
            <c:spPr>
              <a:pattFill prst="shingle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22"/>
            <c:invertIfNegative val="0"/>
            <c:bubble3D val="0"/>
            <c:spPr>
              <a:pattFill prst="shingle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23"/>
            <c:invertIfNegative val="0"/>
            <c:bubble3D val="0"/>
            <c:spPr>
              <a:pattFill prst="shingle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25"/>
            <c:invertIfNegative val="0"/>
            <c:bubble3D val="0"/>
            <c:spPr>
              <a:pattFill prst="shingle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26"/>
            <c:invertIfNegative val="0"/>
            <c:bubble3D val="0"/>
            <c:spPr>
              <a:pattFill prst="shingle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27"/>
            <c:invertIfNegative val="0"/>
            <c:bubble3D val="0"/>
            <c:spPr>
              <a:pattFill prst="shingle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29"/>
            <c:invertIfNegative val="0"/>
            <c:bubble3D val="0"/>
            <c:spPr>
              <a:pattFill prst="shingle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30"/>
            <c:invertIfNegative val="0"/>
            <c:bubble3D val="0"/>
            <c:spPr>
              <a:pattFill prst="shingle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31"/>
            <c:invertIfNegative val="0"/>
            <c:bubble3D val="0"/>
            <c:spPr>
              <a:pattFill prst="shingle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37"/>
            <c:invertIfNegative val="0"/>
            <c:bubble3D val="0"/>
            <c:spPr>
              <a:pattFill prst="shingle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38"/>
            <c:invertIfNegative val="0"/>
            <c:bubble3D val="0"/>
            <c:spPr>
              <a:pattFill prst="shingle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39"/>
            <c:invertIfNegative val="0"/>
            <c:bubble3D val="0"/>
            <c:spPr>
              <a:pattFill prst="shingle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41"/>
            <c:invertIfNegative val="0"/>
            <c:bubble3D val="0"/>
            <c:spPr>
              <a:pattFill prst="shingle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42"/>
            <c:invertIfNegative val="0"/>
            <c:bubble3D val="0"/>
            <c:spPr>
              <a:pattFill prst="shingle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43"/>
            <c:invertIfNegative val="0"/>
            <c:bubble3D val="0"/>
            <c:spPr>
              <a:pattFill prst="shingle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45"/>
            <c:invertIfNegative val="0"/>
            <c:bubble3D val="0"/>
            <c:spPr>
              <a:pattFill prst="shingle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46"/>
            <c:invertIfNegative val="0"/>
            <c:bubble3D val="0"/>
            <c:spPr>
              <a:pattFill prst="shingle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47"/>
            <c:invertIfNegative val="0"/>
            <c:bubble3D val="0"/>
            <c:spPr>
              <a:pattFill prst="shingle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49"/>
            <c:invertIfNegative val="0"/>
            <c:bubble3D val="0"/>
            <c:spPr>
              <a:pattFill prst="shingle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50"/>
            <c:invertIfNegative val="0"/>
            <c:bubble3D val="0"/>
            <c:spPr>
              <a:pattFill prst="shingle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51"/>
            <c:invertIfNegative val="0"/>
            <c:bubble3D val="0"/>
            <c:spPr>
              <a:pattFill prst="shingle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53"/>
            <c:invertIfNegative val="0"/>
            <c:bubble3D val="0"/>
            <c:spPr>
              <a:pattFill prst="shingle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54"/>
            <c:invertIfNegative val="0"/>
            <c:bubble3D val="0"/>
            <c:spPr>
              <a:pattFill prst="shingle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55"/>
            <c:invertIfNegative val="0"/>
            <c:bubble3D val="0"/>
            <c:spPr>
              <a:pattFill prst="shingle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57"/>
            <c:invertIfNegative val="0"/>
            <c:bubble3D val="0"/>
            <c:spPr>
              <a:pattFill prst="shingle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58"/>
            <c:invertIfNegative val="0"/>
            <c:bubble3D val="0"/>
            <c:spPr>
              <a:pattFill prst="shingle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59"/>
            <c:invertIfNegative val="0"/>
            <c:bubble3D val="0"/>
            <c:spPr>
              <a:pattFill prst="shingle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61"/>
            <c:invertIfNegative val="0"/>
            <c:bubble3D val="0"/>
            <c:spPr>
              <a:pattFill prst="shingle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62"/>
            <c:invertIfNegative val="0"/>
            <c:bubble3D val="0"/>
            <c:spPr>
              <a:pattFill prst="shingle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63"/>
            <c:invertIfNegative val="0"/>
            <c:bubble3D val="0"/>
            <c:spPr>
              <a:pattFill prst="shingle">
                <a:fgClr>
                  <a:srgbClr val="FE8976"/>
                </a:fgClr>
                <a:bgClr>
                  <a:srgbClr val="C61E02"/>
                </a:bgClr>
              </a:pattFill>
            </c:spPr>
          </c:dPt>
          <c:dPt>
            <c:idx val="69"/>
            <c:invertIfNegative val="0"/>
            <c:bubble3D val="0"/>
            <c:spPr>
              <a:pattFill prst="shingle">
                <a:fgClr>
                  <a:srgbClr val="75C7E1"/>
                </a:fgClr>
                <a:bgClr>
                  <a:srgbClr val="254061"/>
                </a:bgClr>
              </a:pattFill>
            </c:spPr>
          </c:dPt>
          <c:dPt>
            <c:idx val="70"/>
            <c:invertIfNegative val="0"/>
            <c:bubble3D val="0"/>
            <c:spPr>
              <a:pattFill prst="shingle">
                <a:fgClr>
                  <a:srgbClr val="B8FBFE"/>
                </a:fgClr>
                <a:bgClr>
                  <a:srgbClr val="02C6D0"/>
                </a:bgClr>
              </a:pattFill>
            </c:spPr>
          </c:dPt>
          <c:dPt>
            <c:idx val="71"/>
            <c:invertIfNegative val="0"/>
            <c:bubble3D val="0"/>
            <c:spPr>
              <a:pattFill prst="shingle">
                <a:fgClr>
                  <a:srgbClr val="FE8976"/>
                </a:fgClr>
                <a:bgClr>
                  <a:srgbClr val="C61E02"/>
                </a:bgClr>
              </a:pattFill>
            </c:spPr>
          </c:dPt>
          <c:cat>
            <c:strRef>
              <c:f>energy!$A$2:$A$74</c:f>
              <c:strCache>
                <c:ptCount val="71"/>
                <c:pt idx="0">
                  <c:v>.</c:v>
                </c:pt>
                <c:pt idx="2">
                  <c:v>barnes</c:v>
                </c:pt>
                <c:pt idx="6">
                  <c:v>fft</c:v>
                </c:pt>
                <c:pt idx="10">
                  <c:v>fmm</c:v>
                </c:pt>
                <c:pt idx="14">
                  <c:v>lu</c:v>
                </c:pt>
                <c:pt idx="18">
                  <c:v>mp3d</c:v>
                </c:pt>
                <c:pt idx="22">
                  <c:v>ocean</c:v>
                </c:pt>
                <c:pt idx="26">
                  <c:v>radix</c:v>
                </c:pt>
                <c:pt idx="30">
                  <c:v>water</c:v>
                </c:pt>
                <c:pt idx="38">
                  <c:v>cilksort</c:v>
                </c:pt>
                <c:pt idx="42">
                  <c:v>clu</c:v>
                </c:pt>
                <c:pt idx="46">
                  <c:v>heat2d</c:v>
                </c:pt>
                <c:pt idx="50">
                  <c:v>heat3d</c:v>
                </c:pt>
                <c:pt idx="54">
                  <c:v>matmul</c:v>
                </c:pt>
                <c:pt idx="58">
                  <c:v>uts_circ</c:v>
                </c:pt>
                <c:pt idx="62">
                  <c:v>uts_fixed</c:v>
                </c:pt>
                <c:pt idx="70">
                  <c:v>gmean</c:v>
                </c:pt>
              </c:strCache>
            </c:strRef>
          </c:cat>
          <c:val>
            <c:numRef>
              <c:f>energy!$G$2:$G$74</c:f>
              <c:numCache>
                <c:formatCode>General</c:formatCode>
                <c:ptCount val="73"/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-2132632296"/>
        <c:axId val="-2132635384"/>
      </c:barChart>
      <c:catAx>
        <c:axId val="-213263229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2635384"/>
        <c:crosses val="autoZero"/>
        <c:auto val="1"/>
        <c:lblAlgn val="ctr"/>
        <c:lblOffset val="100"/>
        <c:noMultiLvlLbl val="0"/>
      </c:catAx>
      <c:valAx>
        <c:axId val="-213263538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Energy Normalized to MOESI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32632296"/>
        <c:crosses val="autoZero"/>
        <c:crossBetween val="between"/>
      </c:valAx>
      <c:spPr>
        <a:ln w="25400">
          <a:noFill/>
        </a:ln>
      </c:spPr>
    </c:plotArea>
    <c:legend>
      <c:legendPos val="b"/>
      <c:layout/>
      <c:overlay val="0"/>
    </c:legend>
    <c:plotVisOnly val="1"/>
    <c:dispBlanksAs val="gap"/>
    <c:showDLblsOverMax val="0"/>
  </c:chart>
  <c:spPr>
    <a:ln w="9525">
      <a:noFill/>
    </a:ln>
  </c:spPr>
  <c:txPr>
    <a:bodyPr/>
    <a:lstStyle/>
    <a:p>
      <a:pPr>
        <a:defRPr sz="10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itchFamily="-80" charset="0"/>
                <a:ea typeface="ＭＳ Ｐゴシック" pitchFamily="-80" charset="-128"/>
                <a:cs typeface="ＭＳ Ｐゴシック" pitchFamily="-8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6347" y="0"/>
            <a:ext cx="4028440" cy="350520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1A84E2D-908B-455F-9E43-12472BE44A90}" type="datetime1">
              <a:rPr lang="en-US"/>
              <a:pPr/>
              <a:t>12/6/15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258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itchFamily="-80" charset="0"/>
                <a:ea typeface="ＭＳ Ｐゴシック" pitchFamily="-80" charset="-128"/>
                <a:cs typeface="ＭＳ Ｐゴシック" pitchFamily="-8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6347" y="6658258"/>
            <a:ext cx="4028440" cy="350520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6B8014D-E513-48B7-B5AA-734A492AE2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979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6347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6F57DD5-C7E2-49C5-9CCA-F93854E80FB6}" type="datetimeFigureOut">
              <a:rPr lang="en-US" smtClean="0"/>
              <a:pPr/>
              <a:t>12/6/15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258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6347" y="6658258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25235B1-27A0-4CEF-9810-9CADC1AA84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742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Coherence</a:t>
            </a:r>
            <a:r>
              <a:rPr lang="en-US" baseline="0" dirty="0" smtClean="0"/>
              <a:t> hides memory hierarchy. We may not want to do that going forward. </a:t>
            </a:r>
          </a:p>
          <a:p>
            <a:r>
              <a:rPr lang="en-US" dirty="0" smtClean="0"/>
              <a:t>SW may want to use different memories. Coherence makes that</a:t>
            </a:r>
            <a:r>
              <a:rPr lang="en-US" baseline="0" dirty="0" smtClean="0"/>
              <a:t> difficult.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235B1-27A0-4CEF-9810-9CADC1AA84A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small pictures</a:t>
            </a:r>
            <a:r>
              <a:rPr lang="en-US" baseline="0" dirty="0" smtClean="0"/>
              <a:t> for views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235B1-27A0-4CEF-9810-9CADC1AA84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Checkouts are </a:t>
            </a:r>
            <a:r>
              <a:rPr lang="en-US" i="1" dirty="0" smtClean="0"/>
              <a:t>lazy</a:t>
            </a:r>
            <a:r>
              <a:rPr lang="en-US" i="1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235B1-27A0-4CEF-9810-9CADC1AA84A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9AFB38-0ABE-46A6-A2CD-91E75B392D1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364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14500"/>
            <a:ext cx="7772400" cy="1470025"/>
          </a:xfrm>
          <a:prstGeom prst="rect">
            <a:avLst/>
          </a:prstGeom>
        </p:spPr>
        <p:txBody>
          <a:bodyPr anchor="t"/>
          <a:lstStyle>
            <a:lvl1pPr>
              <a:defRPr sz="8000" b="1" i="0">
                <a:solidFill>
                  <a:srgbClr val="C20027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846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40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1588"/>
            <a:ext cx="9155113" cy="674687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674688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Picture 10" descr="uwcrest_web_sm_shad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27555" y="368468"/>
            <a:ext cx="888889" cy="13460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0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6538" y="4870941"/>
            <a:ext cx="4115872" cy="822960"/>
          </a:xfrm>
        </p:spPr>
        <p:txBody>
          <a:bodyPr tIns="0" bIns="0" anchor="b"/>
          <a:lstStyle>
            <a:lvl1pPr algn="r">
              <a:defRPr b="1" cap="all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2517" y="5762394"/>
            <a:ext cx="3429893" cy="640080"/>
          </a:xfrm>
        </p:spPr>
        <p:txBody>
          <a:bodyPr tIns="0" bIns="0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1" name="Parallelogram 12"/>
          <p:cNvSpPr/>
          <p:nvPr userDrawn="1"/>
        </p:nvSpPr>
        <p:spPr>
          <a:xfrm>
            <a:off x="-2458" y="3328589"/>
            <a:ext cx="6341259" cy="3529411"/>
          </a:xfrm>
          <a:custGeom>
            <a:avLst/>
            <a:gdLst>
              <a:gd name="connsiteX0" fmla="*/ 0 w 11532358"/>
              <a:gd name="connsiteY0" fmla="*/ 4292220 h 4292220"/>
              <a:gd name="connsiteX1" fmla="*/ 4257281 w 11532358"/>
              <a:gd name="connsiteY1" fmla="*/ 0 h 4292220"/>
              <a:gd name="connsiteX2" fmla="*/ 11532358 w 11532358"/>
              <a:gd name="connsiteY2" fmla="*/ 0 h 4292220"/>
              <a:gd name="connsiteX3" fmla="*/ 7275077 w 11532358"/>
              <a:gd name="connsiteY3" fmla="*/ 4292220 h 4292220"/>
              <a:gd name="connsiteX4" fmla="*/ 0 w 11532358"/>
              <a:gd name="connsiteY4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0 w 11532358"/>
              <a:gd name="connsiteY5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3271426 w 11532358"/>
              <a:gd name="connsiteY5" fmla="*/ 4291864 h 4292220"/>
              <a:gd name="connsiteX6" fmla="*/ 0 w 11532358"/>
              <a:gd name="connsiteY6" fmla="*/ 4292220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0 w 8260932"/>
              <a:gd name="connsiteY5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548849 w 8260932"/>
              <a:gd name="connsiteY2" fmla="*/ 438981 h 4292220"/>
              <a:gd name="connsiteX3" fmla="*/ 985855 w 8260932"/>
              <a:gd name="connsiteY3" fmla="*/ 0 h 4292220"/>
              <a:gd name="connsiteX4" fmla="*/ 8260932 w 8260932"/>
              <a:gd name="connsiteY4" fmla="*/ 0 h 4292220"/>
              <a:gd name="connsiteX5" fmla="*/ 4003651 w 8260932"/>
              <a:gd name="connsiteY5" fmla="*/ 4292220 h 4292220"/>
              <a:gd name="connsiteX6" fmla="*/ 548849 w 8260932"/>
              <a:gd name="connsiteY6" fmla="*/ 4289231 h 4292220"/>
              <a:gd name="connsiteX7" fmla="*/ 0 w 8260932"/>
              <a:gd name="connsiteY7" fmla="*/ 4291864 h 4292220"/>
              <a:gd name="connsiteX0" fmla="*/ 0 w 8260932"/>
              <a:gd name="connsiteY0" fmla="*/ 4291864 h 4292220"/>
              <a:gd name="connsiteX1" fmla="*/ 548849 w 8260932"/>
              <a:gd name="connsiteY1" fmla="*/ 43898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7712083"/>
              <a:gd name="connsiteY0" fmla="*/ 4289231 h 4292220"/>
              <a:gd name="connsiteX1" fmla="*/ 0 w 7712083"/>
              <a:gd name="connsiteY1" fmla="*/ 438981 h 4292220"/>
              <a:gd name="connsiteX2" fmla="*/ 437006 w 7712083"/>
              <a:gd name="connsiteY2" fmla="*/ 0 h 4292220"/>
              <a:gd name="connsiteX3" fmla="*/ 7712083 w 7712083"/>
              <a:gd name="connsiteY3" fmla="*/ 0 h 4292220"/>
              <a:gd name="connsiteX4" fmla="*/ 3454802 w 7712083"/>
              <a:gd name="connsiteY4" fmla="*/ 4292220 h 4292220"/>
              <a:gd name="connsiteX5" fmla="*/ 0 w 7712083"/>
              <a:gd name="connsiteY5" fmla="*/ 4289231 h 429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12083" h="4292220">
                <a:moveTo>
                  <a:pt x="0" y="4289231"/>
                </a:moveTo>
                <a:lnTo>
                  <a:pt x="0" y="438981"/>
                </a:lnTo>
                <a:lnTo>
                  <a:pt x="437006" y="0"/>
                </a:lnTo>
                <a:lnTo>
                  <a:pt x="7712083" y="0"/>
                </a:lnTo>
                <a:lnTo>
                  <a:pt x="3454802" y="4292220"/>
                </a:lnTo>
                <a:lnTo>
                  <a:pt x="0" y="428923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3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04952" y="0"/>
            <a:ext cx="8939048" cy="358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arallelogram 12"/>
          <p:cNvSpPr/>
          <p:nvPr userDrawn="1"/>
        </p:nvSpPr>
        <p:spPr>
          <a:xfrm>
            <a:off x="-2458" y="3328589"/>
            <a:ext cx="6341259" cy="3529411"/>
          </a:xfrm>
          <a:custGeom>
            <a:avLst/>
            <a:gdLst>
              <a:gd name="connsiteX0" fmla="*/ 0 w 11532358"/>
              <a:gd name="connsiteY0" fmla="*/ 4292220 h 4292220"/>
              <a:gd name="connsiteX1" fmla="*/ 4257281 w 11532358"/>
              <a:gd name="connsiteY1" fmla="*/ 0 h 4292220"/>
              <a:gd name="connsiteX2" fmla="*/ 11532358 w 11532358"/>
              <a:gd name="connsiteY2" fmla="*/ 0 h 4292220"/>
              <a:gd name="connsiteX3" fmla="*/ 7275077 w 11532358"/>
              <a:gd name="connsiteY3" fmla="*/ 4292220 h 4292220"/>
              <a:gd name="connsiteX4" fmla="*/ 0 w 11532358"/>
              <a:gd name="connsiteY4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0 w 11532358"/>
              <a:gd name="connsiteY5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3271426 w 11532358"/>
              <a:gd name="connsiteY5" fmla="*/ 4291864 h 4292220"/>
              <a:gd name="connsiteX6" fmla="*/ 0 w 11532358"/>
              <a:gd name="connsiteY6" fmla="*/ 4292220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0 w 8260932"/>
              <a:gd name="connsiteY5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548849 w 8260932"/>
              <a:gd name="connsiteY2" fmla="*/ 438981 h 4292220"/>
              <a:gd name="connsiteX3" fmla="*/ 985855 w 8260932"/>
              <a:gd name="connsiteY3" fmla="*/ 0 h 4292220"/>
              <a:gd name="connsiteX4" fmla="*/ 8260932 w 8260932"/>
              <a:gd name="connsiteY4" fmla="*/ 0 h 4292220"/>
              <a:gd name="connsiteX5" fmla="*/ 4003651 w 8260932"/>
              <a:gd name="connsiteY5" fmla="*/ 4292220 h 4292220"/>
              <a:gd name="connsiteX6" fmla="*/ 548849 w 8260932"/>
              <a:gd name="connsiteY6" fmla="*/ 4289231 h 4292220"/>
              <a:gd name="connsiteX7" fmla="*/ 0 w 8260932"/>
              <a:gd name="connsiteY7" fmla="*/ 4291864 h 4292220"/>
              <a:gd name="connsiteX0" fmla="*/ 0 w 8260932"/>
              <a:gd name="connsiteY0" fmla="*/ 4291864 h 4292220"/>
              <a:gd name="connsiteX1" fmla="*/ 548849 w 8260932"/>
              <a:gd name="connsiteY1" fmla="*/ 43898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7712083"/>
              <a:gd name="connsiteY0" fmla="*/ 4289231 h 4292220"/>
              <a:gd name="connsiteX1" fmla="*/ 0 w 7712083"/>
              <a:gd name="connsiteY1" fmla="*/ 438981 h 4292220"/>
              <a:gd name="connsiteX2" fmla="*/ 437006 w 7712083"/>
              <a:gd name="connsiteY2" fmla="*/ 0 h 4292220"/>
              <a:gd name="connsiteX3" fmla="*/ 7712083 w 7712083"/>
              <a:gd name="connsiteY3" fmla="*/ 0 h 4292220"/>
              <a:gd name="connsiteX4" fmla="*/ 3454802 w 7712083"/>
              <a:gd name="connsiteY4" fmla="*/ 4292220 h 4292220"/>
              <a:gd name="connsiteX5" fmla="*/ 0 w 7712083"/>
              <a:gd name="connsiteY5" fmla="*/ 4289231 h 429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12083" h="4292220">
                <a:moveTo>
                  <a:pt x="0" y="4289231"/>
                </a:moveTo>
                <a:lnTo>
                  <a:pt x="0" y="438981"/>
                </a:lnTo>
                <a:lnTo>
                  <a:pt x="437006" y="0"/>
                </a:lnTo>
                <a:lnTo>
                  <a:pt x="7712083" y="0"/>
                </a:lnTo>
                <a:lnTo>
                  <a:pt x="3454802" y="4292220"/>
                </a:lnTo>
                <a:lnTo>
                  <a:pt x="0" y="4289231"/>
                </a:lnTo>
                <a:close/>
              </a:path>
            </a:pathLst>
          </a:custGeom>
          <a:solidFill>
            <a:schemeClr val="accent5">
              <a:alpha val="5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5" name="Right Triangle 14"/>
          <p:cNvSpPr/>
          <p:nvPr userDrawn="1"/>
        </p:nvSpPr>
        <p:spPr>
          <a:xfrm flipH="1">
            <a:off x="8618798" y="5392739"/>
            <a:ext cx="204787" cy="204787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16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4580" y="341313"/>
            <a:ext cx="2270125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arallelogram 16"/>
          <p:cNvSpPr/>
          <p:nvPr userDrawn="1"/>
        </p:nvSpPr>
        <p:spPr>
          <a:xfrm flipH="1">
            <a:off x="1054494" y="2190406"/>
            <a:ext cx="1805169" cy="901931"/>
          </a:xfrm>
          <a:prstGeom prst="parallelogram">
            <a:avLst>
              <a:gd name="adj" fmla="val 99186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858525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0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6538" y="4870941"/>
            <a:ext cx="4115872" cy="822960"/>
          </a:xfrm>
        </p:spPr>
        <p:txBody>
          <a:bodyPr tIns="0" bIns="0" anchor="b"/>
          <a:lstStyle>
            <a:lvl1pPr algn="r">
              <a:defRPr b="1" cap="all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2517" y="5762394"/>
            <a:ext cx="3429893" cy="640080"/>
          </a:xfrm>
        </p:spPr>
        <p:txBody>
          <a:bodyPr tIns="0" bIns="0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7" name="Parallelogram 12"/>
          <p:cNvSpPr/>
          <p:nvPr userDrawn="1"/>
        </p:nvSpPr>
        <p:spPr>
          <a:xfrm>
            <a:off x="-2458" y="3328589"/>
            <a:ext cx="6341259" cy="3529411"/>
          </a:xfrm>
          <a:custGeom>
            <a:avLst/>
            <a:gdLst>
              <a:gd name="connsiteX0" fmla="*/ 0 w 11532358"/>
              <a:gd name="connsiteY0" fmla="*/ 4292220 h 4292220"/>
              <a:gd name="connsiteX1" fmla="*/ 4257281 w 11532358"/>
              <a:gd name="connsiteY1" fmla="*/ 0 h 4292220"/>
              <a:gd name="connsiteX2" fmla="*/ 11532358 w 11532358"/>
              <a:gd name="connsiteY2" fmla="*/ 0 h 4292220"/>
              <a:gd name="connsiteX3" fmla="*/ 7275077 w 11532358"/>
              <a:gd name="connsiteY3" fmla="*/ 4292220 h 4292220"/>
              <a:gd name="connsiteX4" fmla="*/ 0 w 11532358"/>
              <a:gd name="connsiteY4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0 w 11532358"/>
              <a:gd name="connsiteY5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3271426 w 11532358"/>
              <a:gd name="connsiteY5" fmla="*/ 4291864 h 4292220"/>
              <a:gd name="connsiteX6" fmla="*/ 0 w 11532358"/>
              <a:gd name="connsiteY6" fmla="*/ 4292220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0 w 8260932"/>
              <a:gd name="connsiteY5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548849 w 8260932"/>
              <a:gd name="connsiteY2" fmla="*/ 438981 h 4292220"/>
              <a:gd name="connsiteX3" fmla="*/ 985855 w 8260932"/>
              <a:gd name="connsiteY3" fmla="*/ 0 h 4292220"/>
              <a:gd name="connsiteX4" fmla="*/ 8260932 w 8260932"/>
              <a:gd name="connsiteY4" fmla="*/ 0 h 4292220"/>
              <a:gd name="connsiteX5" fmla="*/ 4003651 w 8260932"/>
              <a:gd name="connsiteY5" fmla="*/ 4292220 h 4292220"/>
              <a:gd name="connsiteX6" fmla="*/ 548849 w 8260932"/>
              <a:gd name="connsiteY6" fmla="*/ 4289231 h 4292220"/>
              <a:gd name="connsiteX7" fmla="*/ 0 w 8260932"/>
              <a:gd name="connsiteY7" fmla="*/ 4291864 h 4292220"/>
              <a:gd name="connsiteX0" fmla="*/ 0 w 8260932"/>
              <a:gd name="connsiteY0" fmla="*/ 4291864 h 4292220"/>
              <a:gd name="connsiteX1" fmla="*/ 548849 w 8260932"/>
              <a:gd name="connsiteY1" fmla="*/ 43898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7712083"/>
              <a:gd name="connsiteY0" fmla="*/ 4289231 h 4292220"/>
              <a:gd name="connsiteX1" fmla="*/ 0 w 7712083"/>
              <a:gd name="connsiteY1" fmla="*/ 438981 h 4292220"/>
              <a:gd name="connsiteX2" fmla="*/ 437006 w 7712083"/>
              <a:gd name="connsiteY2" fmla="*/ 0 h 4292220"/>
              <a:gd name="connsiteX3" fmla="*/ 7712083 w 7712083"/>
              <a:gd name="connsiteY3" fmla="*/ 0 h 4292220"/>
              <a:gd name="connsiteX4" fmla="*/ 3454802 w 7712083"/>
              <a:gd name="connsiteY4" fmla="*/ 4292220 h 4292220"/>
              <a:gd name="connsiteX5" fmla="*/ 0 w 7712083"/>
              <a:gd name="connsiteY5" fmla="*/ 4289231 h 429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12083" h="4292220">
                <a:moveTo>
                  <a:pt x="0" y="4289231"/>
                </a:moveTo>
                <a:lnTo>
                  <a:pt x="0" y="438981"/>
                </a:lnTo>
                <a:lnTo>
                  <a:pt x="437006" y="0"/>
                </a:lnTo>
                <a:lnTo>
                  <a:pt x="7712083" y="0"/>
                </a:lnTo>
                <a:lnTo>
                  <a:pt x="3454802" y="4292220"/>
                </a:lnTo>
                <a:lnTo>
                  <a:pt x="0" y="4289231"/>
                </a:lnTo>
                <a:close/>
              </a:path>
            </a:pathLst>
          </a:custGeom>
          <a:solidFill>
            <a:srgbClr val="00AA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9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04952" y="1672"/>
            <a:ext cx="8939048" cy="358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arallelogram 12"/>
          <p:cNvSpPr/>
          <p:nvPr userDrawn="1"/>
        </p:nvSpPr>
        <p:spPr>
          <a:xfrm>
            <a:off x="-2458" y="3328589"/>
            <a:ext cx="6341259" cy="3529411"/>
          </a:xfrm>
          <a:custGeom>
            <a:avLst/>
            <a:gdLst>
              <a:gd name="connsiteX0" fmla="*/ 0 w 11532358"/>
              <a:gd name="connsiteY0" fmla="*/ 4292220 h 4292220"/>
              <a:gd name="connsiteX1" fmla="*/ 4257281 w 11532358"/>
              <a:gd name="connsiteY1" fmla="*/ 0 h 4292220"/>
              <a:gd name="connsiteX2" fmla="*/ 11532358 w 11532358"/>
              <a:gd name="connsiteY2" fmla="*/ 0 h 4292220"/>
              <a:gd name="connsiteX3" fmla="*/ 7275077 w 11532358"/>
              <a:gd name="connsiteY3" fmla="*/ 4292220 h 4292220"/>
              <a:gd name="connsiteX4" fmla="*/ 0 w 11532358"/>
              <a:gd name="connsiteY4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0 w 11532358"/>
              <a:gd name="connsiteY5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3271426 w 11532358"/>
              <a:gd name="connsiteY5" fmla="*/ 4291864 h 4292220"/>
              <a:gd name="connsiteX6" fmla="*/ 0 w 11532358"/>
              <a:gd name="connsiteY6" fmla="*/ 4292220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0 w 8260932"/>
              <a:gd name="connsiteY5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548849 w 8260932"/>
              <a:gd name="connsiteY2" fmla="*/ 438981 h 4292220"/>
              <a:gd name="connsiteX3" fmla="*/ 985855 w 8260932"/>
              <a:gd name="connsiteY3" fmla="*/ 0 h 4292220"/>
              <a:gd name="connsiteX4" fmla="*/ 8260932 w 8260932"/>
              <a:gd name="connsiteY4" fmla="*/ 0 h 4292220"/>
              <a:gd name="connsiteX5" fmla="*/ 4003651 w 8260932"/>
              <a:gd name="connsiteY5" fmla="*/ 4292220 h 4292220"/>
              <a:gd name="connsiteX6" fmla="*/ 548849 w 8260932"/>
              <a:gd name="connsiteY6" fmla="*/ 4289231 h 4292220"/>
              <a:gd name="connsiteX7" fmla="*/ 0 w 8260932"/>
              <a:gd name="connsiteY7" fmla="*/ 4291864 h 4292220"/>
              <a:gd name="connsiteX0" fmla="*/ 0 w 8260932"/>
              <a:gd name="connsiteY0" fmla="*/ 4291864 h 4292220"/>
              <a:gd name="connsiteX1" fmla="*/ 548849 w 8260932"/>
              <a:gd name="connsiteY1" fmla="*/ 43898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7712083"/>
              <a:gd name="connsiteY0" fmla="*/ 4289231 h 4292220"/>
              <a:gd name="connsiteX1" fmla="*/ 0 w 7712083"/>
              <a:gd name="connsiteY1" fmla="*/ 438981 h 4292220"/>
              <a:gd name="connsiteX2" fmla="*/ 437006 w 7712083"/>
              <a:gd name="connsiteY2" fmla="*/ 0 h 4292220"/>
              <a:gd name="connsiteX3" fmla="*/ 7712083 w 7712083"/>
              <a:gd name="connsiteY3" fmla="*/ 0 h 4292220"/>
              <a:gd name="connsiteX4" fmla="*/ 3454802 w 7712083"/>
              <a:gd name="connsiteY4" fmla="*/ 4292220 h 4292220"/>
              <a:gd name="connsiteX5" fmla="*/ 0 w 7712083"/>
              <a:gd name="connsiteY5" fmla="*/ 4289231 h 429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12083" h="4292220">
                <a:moveTo>
                  <a:pt x="0" y="4289231"/>
                </a:moveTo>
                <a:lnTo>
                  <a:pt x="0" y="438981"/>
                </a:lnTo>
                <a:lnTo>
                  <a:pt x="437006" y="0"/>
                </a:lnTo>
                <a:lnTo>
                  <a:pt x="7712083" y="0"/>
                </a:lnTo>
                <a:lnTo>
                  <a:pt x="3454802" y="4292220"/>
                </a:lnTo>
                <a:lnTo>
                  <a:pt x="0" y="4289231"/>
                </a:lnTo>
                <a:close/>
              </a:path>
            </a:pathLst>
          </a:custGeom>
          <a:solidFill>
            <a:srgbClr val="00AAB5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1" name="Right Triangle 20"/>
          <p:cNvSpPr/>
          <p:nvPr userDrawn="1"/>
        </p:nvSpPr>
        <p:spPr>
          <a:xfrm flipH="1">
            <a:off x="8618798" y="5392739"/>
            <a:ext cx="204787" cy="204787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22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4580" y="341313"/>
            <a:ext cx="2270125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Parallelogram 22"/>
          <p:cNvSpPr/>
          <p:nvPr userDrawn="1"/>
        </p:nvSpPr>
        <p:spPr>
          <a:xfrm flipH="1">
            <a:off x="1054494" y="2190406"/>
            <a:ext cx="1805169" cy="901931"/>
          </a:xfrm>
          <a:prstGeom prst="parallelogram">
            <a:avLst>
              <a:gd name="adj" fmla="val 99186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337229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0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6538" y="4870941"/>
            <a:ext cx="4115872" cy="822960"/>
          </a:xfrm>
        </p:spPr>
        <p:txBody>
          <a:bodyPr tIns="0" bIns="0" anchor="b"/>
          <a:lstStyle>
            <a:lvl1pPr algn="r">
              <a:defRPr b="1" cap="all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2517" y="5762394"/>
            <a:ext cx="3429893" cy="640080"/>
          </a:xfrm>
        </p:spPr>
        <p:txBody>
          <a:bodyPr tIns="0" bIns="0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Parallelogram 12"/>
          <p:cNvSpPr/>
          <p:nvPr userDrawn="1"/>
        </p:nvSpPr>
        <p:spPr>
          <a:xfrm>
            <a:off x="-2458" y="3328589"/>
            <a:ext cx="6341259" cy="3529411"/>
          </a:xfrm>
          <a:custGeom>
            <a:avLst/>
            <a:gdLst>
              <a:gd name="connsiteX0" fmla="*/ 0 w 11532358"/>
              <a:gd name="connsiteY0" fmla="*/ 4292220 h 4292220"/>
              <a:gd name="connsiteX1" fmla="*/ 4257281 w 11532358"/>
              <a:gd name="connsiteY1" fmla="*/ 0 h 4292220"/>
              <a:gd name="connsiteX2" fmla="*/ 11532358 w 11532358"/>
              <a:gd name="connsiteY2" fmla="*/ 0 h 4292220"/>
              <a:gd name="connsiteX3" fmla="*/ 7275077 w 11532358"/>
              <a:gd name="connsiteY3" fmla="*/ 4292220 h 4292220"/>
              <a:gd name="connsiteX4" fmla="*/ 0 w 11532358"/>
              <a:gd name="connsiteY4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0 w 11532358"/>
              <a:gd name="connsiteY5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3271426 w 11532358"/>
              <a:gd name="connsiteY5" fmla="*/ 4291864 h 4292220"/>
              <a:gd name="connsiteX6" fmla="*/ 0 w 11532358"/>
              <a:gd name="connsiteY6" fmla="*/ 4292220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0 w 8260932"/>
              <a:gd name="connsiteY5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548849 w 8260932"/>
              <a:gd name="connsiteY2" fmla="*/ 438981 h 4292220"/>
              <a:gd name="connsiteX3" fmla="*/ 985855 w 8260932"/>
              <a:gd name="connsiteY3" fmla="*/ 0 h 4292220"/>
              <a:gd name="connsiteX4" fmla="*/ 8260932 w 8260932"/>
              <a:gd name="connsiteY4" fmla="*/ 0 h 4292220"/>
              <a:gd name="connsiteX5" fmla="*/ 4003651 w 8260932"/>
              <a:gd name="connsiteY5" fmla="*/ 4292220 h 4292220"/>
              <a:gd name="connsiteX6" fmla="*/ 548849 w 8260932"/>
              <a:gd name="connsiteY6" fmla="*/ 4289231 h 4292220"/>
              <a:gd name="connsiteX7" fmla="*/ 0 w 8260932"/>
              <a:gd name="connsiteY7" fmla="*/ 4291864 h 4292220"/>
              <a:gd name="connsiteX0" fmla="*/ 0 w 8260932"/>
              <a:gd name="connsiteY0" fmla="*/ 4291864 h 4292220"/>
              <a:gd name="connsiteX1" fmla="*/ 548849 w 8260932"/>
              <a:gd name="connsiteY1" fmla="*/ 43898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7712083"/>
              <a:gd name="connsiteY0" fmla="*/ 4289231 h 4292220"/>
              <a:gd name="connsiteX1" fmla="*/ 0 w 7712083"/>
              <a:gd name="connsiteY1" fmla="*/ 438981 h 4292220"/>
              <a:gd name="connsiteX2" fmla="*/ 437006 w 7712083"/>
              <a:gd name="connsiteY2" fmla="*/ 0 h 4292220"/>
              <a:gd name="connsiteX3" fmla="*/ 7712083 w 7712083"/>
              <a:gd name="connsiteY3" fmla="*/ 0 h 4292220"/>
              <a:gd name="connsiteX4" fmla="*/ 3454802 w 7712083"/>
              <a:gd name="connsiteY4" fmla="*/ 4292220 h 4292220"/>
              <a:gd name="connsiteX5" fmla="*/ 0 w 7712083"/>
              <a:gd name="connsiteY5" fmla="*/ 4289231 h 429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12083" h="4292220">
                <a:moveTo>
                  <a:pt x="0" y="4289231"/>
                </a:moveTo>
                <a:lnTo>
                  <a:pt x="0" y="438981"/>
                </a:lnTo>
                <a:lnTo>
                  <a:pt x="437006" y="0"/>
                </a:lnTo>
                <a:lnTo>
                  <a:pt x="7712083" y="0"/>
                </a:lnTo>
                <a:lnTo>
                  <a:pt x="3454802" y="4292220"/>
                </a:lnTo>
                <a:lnTo>
                  <a:pt x="0" y="42892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1" name="Parallelogram 10"/>
          <p:cNvSpPr/>
          <p:nvPr userDrawn="1"/>
        </p:nvSpPr>
        <p:spPr>
          <a:xfrm flipH="1">
            <a:off x="1054494" y="2190406"/>
            <a:ext cx="1805169" cy="901931"/>
          </a:xfrm>
          <a:prstGeom prst="parallelogram">
            <a:avLst>
              <a:gd name="adj" fmla="val 99186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13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04952" y="1672"/>
            <a:ext cx="8939048" cy="358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arallelogram 12"/>
          <p:cNvSpPr/>
          <p:nvPr userDrawn="1"/>
        </p:nvSpPr>
        <p:spPr>
          <a:xfrm>
            <a:off x="-2458" y="3328589"/>
            <a:ext cx="6341259" cy="3529411"/>
          </a:xfrm>
          <a:custGeom>
            <a:avLst/>
            <a:gdLst>
              <a:gd name="connsiteX0" fmla="*/ 0 w 11532358"/>
              <a:gd name="connsiteY0" fmla="*/ 4292220 h 4292220"/>
              <a:gd name="connsiteX1" fmla="*/ 4257281 w 11532358"/>
              <a:gd name="connsiteY1" fmla="*/ 0 h 4292220"/>
              <a:gd name="connsiteX2" fmla="*/ 11532358 w 11532358"/>
              <a:gd name="connsiteY2" fmla="*/ 0 h 4292220"/>
              <a:gd name="connsiteX3" fmla="*/ 7275077 w 11532358"/>
              <a:gd name="connsiteY3" fmla="*/ 4292220 h 4292220"/>
              <a:gd name="connsiteX4" fmla="*/ 0 w 11532358"/>
              <a:gd name="connsiteY4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0 w 11532358"/>
              <a:gd name="connsiteY5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3271426 w 11532358"/>
              <a:gd name="connsiteY5" fmla="*/ 4291864 h 4292220"/>
              <a:gd name="connsiteX6" fmla="*/ 0 w 11532358"/>
              <a:gd name="connsiteY6" fmla="*/ 4292220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0 w 8260932"/>
              <a:gd name="connsiteY5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548849 w 8260932"/>
              <a:gd name="connsiteY2" fmla="*/ 438981 h 4292220"/>
              <a:gd name="connsiteX3" fmla="*/ 985855 w 8260932"/>
              <a:gd name="connsiteY3" fmla="*/ 0 h 4292220"/>
              <a:gd name="connsiteX4" fmla="*/ 8260932 w 8260932"/>
              <a:gd name="connsiteY4" fmla="*/ 0 h 4292220"/>
              <a:gd name="connsiteX5" fmla="*/ 4003651 w 8260932"/>
              <a:gd name="connsiteY5" fmla="*/ 4292220 h 4292220"/>
              <a:gd name="connsiteX6" fmla="*/ 548849 w 8260932"/>
              <a:gd name="connsiteY6" fmla="*/ 4289231 h 4292220"/>
              <a:gd name="connsiteX7" fmla="*/ 0 w 8260932"/>
              <a:gd name="connsiteY7" fmla="*/ 4291864 h 4292220"/>
              <a:gd name="connsiteX0" fmla="*/ 0 w 8260932"/>
              <a:gd name="connsiteY0" fmla="*/ 4291864 h 4292220"/>
              <a:gd name="connsiteX1" fmla="*/ 548849 w 8260932"/>
              <a:gd name="connsiteY1" fmla="*/ 43898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7712083"/>
              <a:gd name="connsiteY0" fmla="*/ 4289231 h 4292220"/>
              <a:gd name="connsiteX1" fmla="*/ 0 w 7712083"/>
              <a:gd name="connsiteY1" fmla="*/ 438981 h 4292220"/>
              <a:gd name="connsiteX2" fmla="*/ 437006 w 7712083"/>
              <a:gd name="connsiteY2" fmla="*/ 0 h 4292220"/>
              <a:gd name="connsiteX3" fmla="*/ 7712083 w 7712083"/>
              <a:gd name="connsiteY3" fmla="*/ 0 h 4292220"/>
              <a:gd name="connsiteX4" fmla="*/ 3454802 w 7712083"/>
              <a:gd name="connsiteY4" fmla="*/ 4292220 h 4292220"/>
              <a:gd name="connsiteX5" fmla="*/ 0 w 7712083"/>
              <a:gd name="connsiteY5" fmla="*/ 4289231 h 429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12083" h="4292220">
                <a:moveTo>
                  <a:pt x="0" y="4289231"/>
                </a:moveTo>
                <a:lnTo>
                  <a:pt x="0" y="438981"/>
                </a:lnTo>
                <a:lnTo>
                  <a:pt x="437006" y="0"/>
                </a:lnTo>
                <a:lnTo>
                  <a:pt x="7712083" y="0"/>
                </a:lnTo>
                <a:lnTo>
                  <a:pt x="3454802" y="4292220"/>
                </a:lnTo>
                <a:lnTo>
                  <a:pt x="0" y="4289231"/>
                </a:lnTo>
                <a:close/>
              </a:path>
            </a:pathLst>
          </a:custGeom>
          <a:solidFill>
            <a:schemeClr val="accent2">
              <a:alpha val="5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5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4580" y="341313"/>
            <a:ext cx="2270125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ight Triangle 15"/>
          <p:cNvSpPr/>
          <p:nvPr userDrawn="1"/>
        </p:nvSpPr>
        <p:spPr>
          <a:xfrm flipH="1">
            <a:off x="8618798" y="5392739"/>
            <a:ext cx="204787" cy="204787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956417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05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6538" y="4870941"/>
            <a:ext cx="4115872" cy="822960"/>
          </a:xfrm>
        </p:spPr>
        <p:txBody>
          <a:bodyPr tIns="0" bIns="0" anchor="b"/>
          <a:lstStyle>
            <a:lvl1pPr algn="r">
              <a:defRPr b="1" cap="all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2517" y="5762394"/>
            <a:ext cx="3429893" cy="640080"/>
          </a:xfrm>
        </p:spPr>
        <p:txBody>
          <a:bodyPr tIns="0" bIns="0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Parallelogram 12"/>
          <p:cNvSpPr/>
          <p:nvPr userDrawn="1"/>
        </p:nvSpPr>
        <p:spPr>
          <a:xfrm>
            <a:off x="-2458" y="3328589"/>
            <a:ext cx="6341259" cy="3529411"/>
          </a:xfrm>
          <a:custGeom>
            <a:avLst/>
            <a:gdLst>
              <a:gd name="connsiteX0" fmla="*/ 0 w 11532358"/>
              <a:gd name="connsiteY0" fmla="*/ 4292220 h 4292220"/>
              <a:gd name="connsiteX1" fmla="*/ 4257281 w 11532358"/>
              <a:gd name="connsiteY1" fmla="*/ 0 h 4292220"/>
              <a:gd name="connsiteX2" fmla="*/ 11532358 w 11532358"/>
              <a:gd name="connsiteY2" fmla="*/ 0 h 4292220"/>
              <a:gd name="connsiteX3" fmla="*/ 7275077 w 11532358"/>
              <a:gd name="connsiteY3" fmla="*/ 4292220 h 4292220"/>
              <a:gd name="connsiteX4" fmla="*/ 0 w 11532358"/>
              <a:gd name="connsiteY4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0 w 11532358"/>
              <a:gd name="connsiteY5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3271426 w 11532358"/>
              <a:gd name="connsiteY5" fmla="*/ 4291864 h 4292220"/>
              <a:gd name="connsiteX6" fmla="*/ 0 w 11532358"/>
              <a:gd name="connsiteY6" fmla="*/ 4292220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0 w 8260932"/>
              <a:gd name="connsiteY5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548849 w 8260932"/>
              <a:gd name="connsiteY2" fmla="*/ 438981 h 4292220"/>
              <a:gd name="connsiteX3" fmla="*/ 985855 w 8260932"/>
              <a:gd name="connsiteY3" fmla="*/ 0 h 4292220"/>
              <a:gd name="connsiteX4" fmla="*/ 8260932 w 8260932"/>
              <a:gd name="connsiteY4" fmla="*/ 0 h 4292220"/>
              <a:gd name="connsiteX5" fmla="*/ 4003651 w 8260932"/>
              <a:gd name="connsiteY5" fmla="*/ 4292220 h 4292220"/>
              <a:gd name="connsiteX6" fmla="*/ 548849 w 8260932"/>
              <a:gd name="connsiteY6" fmla="*/ 4289231 h 4292220"/>
              <a:gd name="connsiteX7" fmla="*/ 0 w 8260932"/>
              <a:gd name="connsiteY7" fmla="*/ 4291864 h 4292220"/>
              <a:gd name="connsiteX0" fmla="*/ 0 w 8260932"/>
              <a:gd name="connsiteY0" fmla="*/ 4291864 h 4292220"/>
              <a:gd name="connsiteX1" fmla="*/ 548849 w 8260932"/>
              <a:gd name="connsiteY1" fmla="*/ 43898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7712083"/>
              <a:gd name="connsiteY0" fmla="*/ 4289231 h 4292220"/>
              <a:gd name="connsiteX1" fmla="*/ 0 w 7712083"/>
              <a:gd name="connsiteY1" fmla="*/ 438981 h 4292220"/>
              <a:gd name="connsiteX2" fmla="*/ 437006 w 7712083"/>
              <a:gd name="connsiteY2" fmla="*/ 0 h 4292220"/>
              <a:gd name="connsiteX3" fmla="*/ 7712083 w 7712083"/>
              <a:gd name="connsiteY3" fmla="*/ 0 h 4292220"/>
              <a:gd name="connsiteX4" fmla="*/ 3454802 w 7712083"/>
              <a:gd name="connsiteY4" fmla="*/ 4292220 h 4292220"/>
              <a:gd name="connsiteX5" fmla="*/ 0 w 7712083"/>
              <a:gd name="connsiteY5" fmla="*/ 4289231 h 429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12083" h="4292220">
                <a:moveTo>
                  <a:pt x="0" y="4289231"/>
                </a:moveTo>
                <a:lnTo>
                  <a:pt x="0" y="438981"/>
                </a:lnTo>
                <a:lnTo>
                  <a:pt x="437006" y="0"/>
                </a:lnTo>
                <a:lnTo>
                  <a:pt x="7712083" y="0"/>
                </a:lnTo>
                <a:lnTo>
                  <a:pt x="3454802" y="4292220"/>
                </a:lnTo>
                <a:lnTo>
                  <a:pt x="0" y="428923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1" name="Parallelogram 10"/>
          <p:cNvSpPr/>
          <p:nvPr userDrawn="1"/>
        </p:nvSpPr>
        <p:spPr>
          <a:xfrm flipH="1">
            <a:off x="1054494" y="2190406"/>
            <a:ext cx="1805169" cy="901931"/>
          </a:xfrm>
          <a:prstGeom prst="parallelogram">
            <a:avLst>
              <a:gd name="adj" fmla="val 99186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13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04952" y="1672"/>
            <a:ext cx="8939047" cy="358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arallelogram 12"/>
          <p:cNvSpPr/>
          <p:nvPr userDrawn="1"/>
        </p:nvSpPr>
        <p:spPr>
          <a:xfrm>
            <a:off x="-2458" y="3328589"/>
            <a:ext cx="6341259" cy="3529411"/>
          </a:xfrm>
          <a:custGeom>
            <a:avLst/>
            <a:gdLst>
              <a:gd name="connsiteX0" fmla="*/ 0 w 11532358"/>
              <a:gd name="connsiteY0" fmla="*/ 4292220 h 4292220"/>
              <a:gd name="connsiteX1" fmla="*/ 4257281 w 11532358"/>
              <a:gd name="connsiteY1" fmla="*/ 0 h 4292220"/>
              <a:gd name="connsiteX2" fmla="*/ 11532358 w 11532358"/>
              <a:gd name="connsiteY2" fmla="*/ 0 h 4292220"/>
              <a:gd name="connsiteX3" fmla="*/ 7275077 w 11532358"/>
              <a:gd name="connsiteY3" fmla="*/ 4292220 h 4292220"/>
              <a:gd name="connsiteX4" fmla="*/ 0 w 11532358"/>
              <a:gd name="connsiteY4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0 w 11532358"/>
              <a:gd name="connsiteY5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3271426 w 11532358"/>
              <a:gd name="connsiteY5" fmla="*/ 4291864 h 4292220"/>
              <a:gd name="connsiteX6" fmla="*/ 0 w 11532358"/>
              <a:gd name="connsiteY6" fmla="*/ 4292220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0 w 8260932"/>
              <a:gd name="connsiteY5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548849 w 8260932"/>
              <a:gd name="connsiteY2" fmla="*/ 438981 h 4292220"/>
              <a:gd name="connsiteX3" fmla="*/ 985855 w 8260932"/>
              <a:gd name="connsiteY3" fmla="*/ 0 h 4292220"/>
              <a:gd name="connsiteX4" fmla="*/ 8260932 w 8260932"/>
              <a:gd name="connsiteY4" fmla="*/ 0 h 4292220"/>
              <a:gd name="connsiteX5" fmla="*/ 4003651 w 8260932"/>
              <a:gd name="connsiteY5" fmla="*/ 4292220 h 4292220"/>
              <a:gd name="connsiteX6" fmla="*/ 548849 w 8260932"/>
              <a:gd name="connsiteY6" fmla="*/ 4289231 h 4292220"/>
              <a:gd name="connsiteX7" fmla="*/ 0 w 8260932"/>
              <a:gd name="connsiteY7" fmla="*/ 4291864 h 4292220"/>
              <a:gd name="connsiteX0" fmla="*/ 0 w 8260932"/>
              <a:gd name="connsiteY0" fmla="*/ 4291864 h 4292220"/>
              <a:gd name="connsiteX1" fmla="*/ 548849 w 8260932"/>
              <a:gd name="connsiteY1" fmla="*/ 43898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7712083"/>
              <a:gd name="connsiteY0" fmla="*/ 4289231 h 4292220"/>
              <a:gd name="connsiteX1" fmla="*/ 0 w 7712083"/>
              <a:gd name="connsiteY1" fmla="*/ 438981 h 4292220"/>
              <a:gd name="connsiteX2" fmla="*/ 437006 w 7712083"/>
              <a:gd name="connsiteY2" fmla="*/ 0 h 4292220"/>
              <a:gd name="connsiteX3" fmla="*/ 7712083 w 7712083"/>
              <a:gd name="connsiteY3" fmla="*/ 0 h 4292220"/>
              <a:gd name="connsiteX4" fmla="*/ 3454802 w 7712083"/>
              <a:gd name="connsiteY4" fmla="*/ 4292220 h 4292220"/>
              <a:gd name="connsiteX5" fmla="*/ 0 w 7712083"/>
              <a:gd name="connsiteY5" fmla="*/ 4289231 h 429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12083" h="4292220">
                <a:moveTo>
                  <a:pt x="0" y="4289231"/>
                </a:moveTo>
                <a:lnTo>
                  <a:pt x="0" y="438981"/>
                </a:lnTo>
                <a:lnTo>
                  <a:pt x="437006" y="0"/>
                </a:lnTo>
                <a:lnTo>
                  <a:pt x="7712083" y="0"/>
                </a:lnTo>
                <a:lnTo>
                  <a:pt x="3454802" y="4292220"/>
                </a:lnTo>
                <a:lnTo>
                  <a:pt x="0" y="4289231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5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4580" y="341313"/>
            <a:ext cx="2270125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ight Triangle 15"/>
          <p:cNvSpPr/>
          <p:nvPr userDrawn="1"/>
        </p:nvSpPr>
        <p:spPr>
          <a:xfrm flipH="1">
            <a:off x="8618798" y="5392739"/>
            <a:ext cx="204787" cy="204787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5565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06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6538" y="4870941"/>
            <a:ext cx="4115872" cy="822960"/>
          </a:xfrm>
        </p:spPr>
        <p:txBody>
          <a:bodyPr tIns="0" bIns="0" anchor="b"/>
          <a:lstStyle>
            <a:lvl1pPr algn="r">
              <a:defRPr b="1" cap="all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2517" y="5762394"/>
            <a:ext cx="3429893" cy="640080"/>
          </a:xfrm>
        </p:spPr>
        <p:txBody>
          <a:bodyPr tIns="0" bIns="0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Parallelogram 12"/>
          <p:cNvSpPr/>
          <p:nvPr userDrawn="1"/>
        </p:nvSpPr>
        <p:spPr>
          <a:xfrm>
            <a:off x="-2458" y="3328589"/>
            <a:ext cx="6341259" cy="3529411"/>
          </a:xfrm>
          <a:custGeom>
            <a:avLst/>
            <a:gdLst>
              <a:gd name="connsiteX0" fmla="*/ 0 w 11532358"/>
              <a:gd name="connsiteY0" fmla="*/ 4292220 h 4292220"/>
              <a:gd name="connsiteX1" fmla="*/ 4257281 w 11532358"/>
              <a:gd name="connsiteY1" fmla="*/ 0 h 4292220"/>
              <a:gd name="connsiteX2" fmla="*/ 11532358 w 11532358"/>
              <a:gd name="connsiteY2" fmla="*/ 0 h 4292220"/>
              <a:gd name="connsiteX3" fmla="*/ 7275077 w 11532358"/>
              <a:gd name="connsiteY3" fmla="*/ 4292220 h 4292220"/>
              <a:gd name="connsiteX4" fmla="*/ 0 w 11532358"/>
              <a:gd name="connsiteY4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0 w 11532358"/>
              <a:gd name="connsiteY5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3271426 w 11532358"/>
              <a:gd name="connsiteY5" fmla="*/ 4291864 h 4292220"/>
              <a:gd name="connsiteX6" fmla="*/ 0 w 11532358"/>
              <a:gd name="connsiteY6" fmla="*/ 4292220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0 w 8260932"/>
              <a:gd name="connsiteY5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548849 w 8260932"/>
              <a:gd name="connsiteY2" fmla="*/ 438981 h 4292220"/>
              <a:gd name="connsiteX3" fmla="*/ 985855 w 8260932"/>
              <a:gd name="connsiteY3" fmla="*/ 0 h 4292220"/>
              <a:gd name="connsiteX4" fmla="*/ 8260932 w 8260932"/>
              <a:gd name="connsiteY4" fmla="*/ 0 h 4292220"/>
              <a:gd name="connsiteX5" fmla="*/ 4003651 w 8260932"/>
              <a:gd name="connsiteY5" fmla="*/ 4292220 h 4292220"/>
              <a:gd name="connsiteX6" fmla="*/ 548849 w 8260932"/>
              <a:gd name="connsiteY6" fmla="*/ 4289231 h 4292220"/>
              <a:gd name="connsiteX7" fmla="*/ 0 w 8260932"/>
              <a:gd name="connsiteY7" fmla="*/ 4291864 h 4292220"/>
              <a:gd name="connsiteX0" fmla="*/ 0 w 8260932"/>
              <a:gd name="connsiteY0" fmla="*/ 4291864 h 4292220"/>
              <a:gd name="connsiteX1" fmla="*/ 548849 w 8260932"/>
              <a:gd name="connsiteY1" fmla="*/ 43898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7712083"/>
              <a:gd name="connsiteY0" fmla="*/ 4289231 h 4292220"/>
              <a:gd name="connsiteX1" fmla="*/ 0 w 7712083"/>
              <a:gd name="connsiteY1" fmla="*/ 438981 h 4292220"/>
              <a:gd name="connsiteX2" fmla="*/ 437006 w 7712083"/>
              <a:gd name="connsiteY2" fmla="*/ 0 h 4292220"/>
              <a:gd name="connsiteX3" fmla="*/ 7712083 w 7712083"/>
              <a:gd name="connsiteY3" fmla="*/ 0 h 4292220"/>
              <a:gd name="connsiteX4" fmla="*/ 3454802 w 7712083"/>
              <a:gd name="connsiteY4" fmla="*/ 4292220 h 4292220"/>
              <a:gd name="connsiteX5" fmla="*/ 0 w 7712083"/>
              <a:gd name="connsiteY5" fmla="*/ 4289231 h 429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12083" h="4292220">
                <a:moveTo>
                  <a:pt x="0" y="4289231"/>
                </a:moveTo>
                <a:lnTo>
                  <a:pt x="0" y="438981"/>
                </a:lnTo>
                <a:lnTo>
                  <a:pt x="437006" y="0"/>
                </a:lnTo>
                <a:lnTo>
                  <a:pt x="7712083" y="0"/>
                </a:lnTo>
                <a:lnTo>
                  <a:pt x="3454802" y="4292220"/>
                </a:lnTo>
                <a:lnTo>
                  <a:pt x="0" y="42892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1" name="Parallelogram 10"/>
          <p:cNvSpPr/>
          <p:nvPr userDrawn="1"/>
        </p:nvSpPr>
        <p:spPr>
          <a:xfrm flipH="1">
            <a:off x="1054494" y="2190406"/>
            <a:ext cx="1805169" cy="901931"/>
          </a:xfrm>
          <a:prstGeom prst="parallelogram">
            <a:avLst>
              <a:gd name="adj" fmla="val 99186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13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04952" y="1672"/>
            <a:ext cx="8939047" cy="358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arallelogram 12"/>
          <p:cNvSpPr/>
          <p:nvPr userDrawn="1"/>
        </p:nvSpPr>
        <p:spPr>
          <a:xfrm>
            <a:off x="-2458" y="3328589"/>
            <a:ext cx="6341259" cy="3529411"/>
          </a:xfrm>
          <a:custGeom>
            <a:avLst/>
            <a:gdLst>
              <a:gd name="connsiteX0" fmla="*/ 0 w 11532358"/>
              <a:gd name="connsiteY0" fmla="*/ 4292220 h 4292220"/>
              <a:gd name="connsiteX1" fmla="*/ 4257281 w 11532358"/>
              <a:gd name="connsiteY1" fmla="*/ 0 h 4292220"/>
              <a:gd name="connsiteX2" fmla="*/ 11532358 w 11532358"/>
              <a:gd name="connsiteY2" fmla="*/ 0 h 4292220"/>
              <a:gd name="connsiteX3" fmla="*/ 7275077 w 11532358"/>
              <a:gd name="connsiteY3" fmla="*/ 4292220 h 4292220"/>
              <a:gd name="connsiteX4" fmla="*/ 0 w 11532358"/>
              <a:gd name="connsiteY4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0 w 11532358"/>
              <a:gd name="connsiteY5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3271426 w 11532358"/>
              <a:gd name="connsiteY5" fmla="*/ 4291864 h 4292220"/>
              <a:gd name="connsiteX6" fmla="*/ 0 w 11532358"/>
              <a:gd name="connsiteY6" fmla="*/ 4292220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0 w 8260932"/>
              <a:gd name="connsiteY5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548849 w 8260932"/>
              <a:gd name="connsiteY2" fmla="*/ 438981 h 4292220"/>
              <a:gd name="connsiteX3" fmla="*/ 985855 w 8260932"/>
              <a:gd name="connsiteY3" fmla="*/ 0 h 4292220"/>
              <a:gd name="connsiteX4" fmla="*/ 8260932 w 8260932"/>
              <a:gd name="connsiteY4" fmla="*/ 0 h 4292220"/>
              <a:gd name="connsiteX5" fmla="*/ 4003651 w 8260932"/>
              <a:gd name="connsiteY5" fmla="*/ 4292220 h 4292220"/>
              <a:gd name="connsiteX6" fmla="*/ 548849 w 8260932"/>
              <a:gd name="connsiteY6" fmla="*/ 4289231 h 4292220"/>
              <a:gd name="connsiteX7" fmla="*/ 0 w 8260932"/>
              <a:gd name="connsiteY7" fmla="*/ 4291864 h 4292220"/>
              <a:gd name="connsiteX0" fmla="*/ 0 w 8260932"/>
              <a:gd name="connsiteY0" fmla="*/ 4291864 h 4292220"/>
              <a:gd name="connsiteX1" fmla="*/ 548849 w 8260932"/>
              <a:gd name="connsiteY1" fmla="*/ 43898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7712083"/>
              <a:gd name="connsiteY0" fmla="*/ 4289231 h 4292220"/>
              <a:gd name="connsiteX1" fmla="*/ 0 w 7712083"/>
              <a:gd name="connsiteY1" fmla="*/ 438981 h 4292220"/>
              <a:gd name="connsiteX2" fmla="*/ 437006 w 7712083"/>
              <a:gd name="connsiteY2" fmla="*/ 0 h 4292220"/>
              <a:gd name="connsiteX3" fmla="*/ 7712083 w 7712083"/>
              <a:gd name="connsiteY3" fmla="*/ 0 h 4292220"/>
              <a:gd name="connsiteX4" fmla="*/ 3454802 w 7712083"/>
              <a:gd name="connsiteY4" fmla="*/ 4292220 h 4292220"/>
              <a:gd name="connsiteX5" fmla="*/ 0 w 7712083"/>
              <a:gd name="connsiteY5" fmla="*/ 4289231 h 429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12083" h="4292220">
                <a:moveTo>
                  <a:pt x="0" y="4289231"/>
                </a:moveTo>
                <a:lnTo>
                  <a:pt x="0" y="438981"/>
                </a:lnTo>
                <a:lnTo>
                  <a:pt x="437006" y="0"/>
                </a:lnTo>
                <a:lnTo>
                  <a:pt x="7712083" y="0"/>
                </a:lnTo>
                <a:lnTo>
                  <a:pt x="3454802" y="4292220"/>
                </a:lnTo>
                <a:lnTo>
                  <a:pt x="0" y="4289231"/>
                </a:lnTo>
                <a:close/>
              </a:path>
            </a:pathLst>
          </a:custGeom>
          <a:solidFill>
            <a:schemeClr val="accent1">
              <a:alpha val="5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5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4580" y="341313"/>
            <a:ext cx="2270125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ight Triangle 15"/>
          <p:cNvSpPr/>
          <p:nvPr userDrawn="1"/>
        </p:nvSpPr>
        <p:spPr>
          <a:xfrm flipH="1">
            <a:off x="8618798" y="5392739"/>
            <a:ext cx="204787" cy="204787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795450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rallelogram 17"/>
          <p:cNvSpPr/>
          <p:nvPr userDrawn="1"/>
        </p:nvSpPr>
        <p:spPr>
          <a:xfrm>
            <a:off x="-9524" y="3326917"/>
            <a:ext cx="6350784" cy="3531083"/>
          </a:xfrm>
          <a:custGeom>
            <a:avLst/>
            <a:gdLst>
              <a:gd name="connsiteX0" fmla="*/ 0 w 9389259"/>
              <a:gd name="connsiteY0" fmla="*/ 3531083 h 3531083"/>
              <a:gd name="connsiteX1" fmla="*/ 3397008 w 9389259"/>
              <a:gd name="connsiteY1" fmla="*/ 0 h 3531083"/>
              <a:gd name="connsiteX2" fmla="*/ 9389259 w 9389259"/>
              <a:gd name="connsiteY2" fmla="*/ 0 h 3531083"/>
              <a:gd name="connsiteX3" fmla="*/ 5992251 w 9389259"/>
              <a:gd name="connsiteY3" fmla="*/ 3531083 h 3531083"/>
              <a:gd name="connsiteX4" fmla="*/ 0 w 9389259"/>
              <a:gd name="connsiteY4" fmla="*/ 3531083 h 3531083"/>
              <a:gd name="connsiteX0" fmla="*/ 0 w 9389259"/>
              <a:gd name="connsiteY0" fmla="*/ 3531083 h 3531083"/>
              <a:gd name="connsiteX1" fmla="*/ 3397008 w 9389259"/>
              <a:gd name="connsiteY1" fmla="*/ 0 h 3531083"/>
              <a:gd name="connsiteX2" fmla="*/ 9389259 w 9389259"/>
              <a:gd name="connsiteY2" fmla="*/ 0 h 3531083"/>
              <a:gd name="connsiteX3" fmla="*/ 5992251 w 9389259"/>
              <a:gd name="connsiteY3" fmla="*/ 3531083 h 3531083"/>
              <a:gd name="connsiteX4" fmla="*/ 3038475 w 9389259"/>
              <a:gd name="connsiteY4" fmla="*/ 3531083 h 3531083"/>
              <a:gd name="connsiteX5" fmla="*/ 0 w 9389259"/>
              <a:gd name="connsiteY5" fmla="*/ 3531083 h 3531083"/>
              <a:gd name="connsiteX0" fmla="*/ 0 w 9389259"/>
              <a:gd name="connsiteY0" fmla="*/ 3531083 h 3531083"/>
              <a:gd name="connsiteX1" fmla="*/ 3038475 w 9389259"/>
              <a:gd name="connsiteY1" fmla="*/ 359258 h 3531083"/>
              <a:gd name="connsiteX2" fmla="*/ 3397008 w 9389259"/>
              <a:gd name="connsiteY2" fmla="*/ 0 h 3531083"/>
              <a:gd name="connsiteX3" fmla="*/ 9389259 w 9389259"/>
              <a:gd name="connsiteY3" fmla="*/ 0 h 3531083"/>
              <a:gd name="connsiteX4" fmla="*/ 5992251 w 9389259"/>
              <a:gd name="connsiteY4" fmla="*/ 3531083 h 3531083"/>
              <a:gd name="connsiteX5" fmla="*/ 3038475 w 9389259"/>
              <a:gd name="connsiteY5" fmla="*/ 3531083 h 3531083"/>
              <a:gd name="connsiteX6" fmla="*/ 0 w 9389259"/>
              <a:gd name="connsiteY6" fmla="*/ 3531083 h 3531083"/>
              <a:gd name="connsiteX0" fmla="*/ 0 w 6350784"/>
              <a:gd name="connsiteY0" fmla="*/ 3531083 h 3531083"/>
              <a:gd name="connsiteX1" fmla="*/ 0 w 6350784"/>
              <a:gd name="connsiteY1" fmla="*/ 359258 h 3531083"/>
              <a:gd name="connsiteX2" fmla="*/ 358533 w 6350784"/>
              <a:gd name="connsiteY2" fmla="*/ 0 h 3531083"/>
              <a:gd name="connsiteX3" fmla="*/ 6350784 w 6350784"/>
              <a:gd name="connsiteY3" fmla="*/ 0 h 3531083"/>
              <a:gd name="connsiteX4" fmla="*/ 2953776 w 6350784"/>
              <a:gd name="connsiteY4" fmla="*/ 3531083 h 3531083"/>
              <a:gd name="connsiteX5" fmla="*/ 0 w 6350784"/>
              <a:gd name="connsiteY5" fmla="*/ 3531083 h 353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50784" h="3531083">
                <a:moveTo>
                  <a:pt x="0" y="3531083"/>
                </a:moveTo>
                <a:lnTo>
                  <a:pt x="0" y="359258"/>
                </a:lnTo>
                <a:lnTo>
                  <a:pt x="358533" y="0"/>
                </a:lnTo>
                <a:lnTo>
                  <a:pt x="6350784" y="0"/>
                </a:lnTo>
                <a:lnTo>
                  <a:pt x="2953776" y="3531083"/>
                </a:lnTo>
                <a:lnTo>
                  <a:pt x="0" y="353108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Parallelogram 4"/>
          <p:cNvSpPr/>
          <p:nvPr userDrawn="1"/>
        </p:nvSpPr>
        <p:spPr>
          <a:xfrm flipH="1">
            <a:off x="207410" y="-1"/>
            <a:ext cx="8595360" cy="3581349"/>
          </a:xfrm>
          <a:prstGeom prst="parallelogram">
            <a:avLst>
              <a:gd name="adj" fmla="val 9895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25" name="Parallelogram 17"/>
          <p:cNvSpPr/>
          <p:nvPr userDrawn="1"/>
        </p:nvSpPr>
        <p:spPr>
          <a:xfrm>
            <a:off x="-9524" y="3326917"/>
            <a:ext cx="6350784" cy="3531083"/>
          </a:xfrm>
          <a:custGeom>
            <a:avLst/>
            <a:gdLst>
              <a:gd name="connsiteX0" fmla="*/ 0 w 9389259"/>
              <a:gd name="connsiteY0" fmla="*/ 3531083 h 3531083"/>
              <a:gd name="connsiteX1" fmla="*/ 3397008 w 9389259"/>
              <a:gd name="connsiteY1" fmla="*/ 0 h 3531083"/>
              <a:gd name="connsiteX2" fmla="*/ 9389259 w 9389259"/>
              <a:gd name="connsiteY2" fmla="*/ 0 h 3531083"/>
              <a:gd name="connsiteX3" fmla="*/ 5992251 w 9389259"/>
              <a:gd name="connsiteY3" fmla="*/ 3531083 h 3531083"/>
              <a:gd name="connsiteX4" fmla="*/ 0 w 9389259"/>
              <a:gd name="connsiteY4" fmla="*/ 3531083 h 3531083"/>
              <a:gd name="connsiteX0" fmla="*/ 0 w 9389259"/>
              <a:gd name="connsiteY0" fmla="*/ 3531083 h 3531083"/>
              <a:gd name="connsiteX1" fmla="*/ 3397008 w 9389259"/>
              <a:gd name="connsiteY1" fmla="*/ 0 h 3531083"/>
              <a:gd name="connsiteX2" fmla="*/ 9389259 w 9389259"/>
              <a:gd name="connsiteY2" fmla="*/ 0 h 3531083"/>
              <a:gd name="connsiteX3" fmla="*/ 5992251 w 9389259"/>
              <a:gd name="connsiteY3" fmla="*/ 3531083 h 3531083"/>
              <a:gd name="connsiteX4" fmla="*/ 3038475 w 9389259"/>
              <a:gd name="connsiteY4" fmla="*/ 3531083 h 3531083"/>
              <a:gd name="connsiteX5" fmla="*/ 0 w 9389259"/>
              <a:gd name="connsiteY5" fmla="*/ 3531083 h 3531083"/>
              <a:gd name="connsiteX0" fmla="*/ 0 w 9389259"/>
              <a:gd name="connsiteY0" fmla="*/ 3531083 h 3531083"/>
              <a:gd name="connsiteX1" fmla="*/ 3038475 w 9389259"/>
              <a:gd name="connsiteY1" fmla="*/ 359258 h 3531083"/>
              <a:gd name="connsiteX2" fmla="*/ 3397008 w 9389259"/>
              <a:gd name="connsiteY2" fmla="*/ 0 h 3531083"/>
              <a:gd name="connsiteX3" fmla="*/ 9389259 w 9389259"/>
              <a:gd name="connsiteY3" fmla="*/ 0 h 3531083"/>
              <a:gd name="connsiteX4" fmla="*/ 5992251 w 9389259"/>
              <a:gd name="connsiteY4" fmla="*/ 3531083 h 3531083"/>
              <a:gd name="connsiteX5" fmla="*/ 3038475 w 9389259"/>
              <a:gd name="connsiteY5" fmla="*/ 3531083 h 3531083"/>
              <a:gd name="connsiteX6" fmla="*/ 0 w 9389259"/>
              <a:gd name="connsiteY6" fmla="*/ 3531083 h 3531083"/>
              <a:gd name="connsiteX0" fmla="*/ 0 w 6350784"/>
              <a:gd name="connsiteY0" fmla="*/ 3531083 h 3531083"/>
              <a:gd name="connsiteX1" fmla="*/ 0 w 6350784"/>
              <a:gd name="connsiteY1" fmla="*/ 359258 h 3531083"/>
              <a:gd name="connsiteX2" fmla="*/ 358533 w 6350784"/>
              <a:gd name="connsiteY2" fmla="*/ 0 h 3531083"/>
              <a:gd name="connsiteX3" fmla="*/ 6350784 w 6350784"/>
              <a:gd name="connsiteY3" fmla="*/ 0 h 3531083"/>
              <a:gd name="connsiteX4" fmla="*/ 2953776 w 6350784"/>
              <a:gd name="connsiteY4" fmla="*/ 3531083 h 3531083"/>
              <a:gd name="connsiteX5" fmla="*/ 0 w 6350784"/>
              <a:gd name="connsiteY5" fmla="*/ 3531083 h 353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50784" h="3531083">
                <a:moveTo>
                  <a:pt x="0" y="3531083"/>
                </a:moveTo>
                <a:lnTo>
                  <a:pt x="0" y="359258"/>
                </a:lnTo>
                <a:lnTo>
                  <a:pt x="358533" y="0"/>
                </a:lnTo>
                <a:lnTo>
                  <a:pt x="6350784" y="0"/>
                </a:lnTo>
                <a:lnTo>
                  <a:pt x="2953776" y="3531083"/>
                </a:lnTo>
                <a:lnTo>
                  <a:pt x="0" y="3531083"/>
                </a:lnTo>
                <a:close/>
              </a:path>
            </a:pathLst>
          </a:custGeom>
          <a:solidFill>
            <a:schemeClr val="accent5">
              <a:alpha val="49804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" name="Parallelogram 6"/>
          <p:cNvSpPr/>
          <p:nvPr userDrawn="1"/>
        </p:nvSpPr>
        <p:spPr>
          <a:xfrm flipH="1">
            <a:off x="1114102" y="2236590"/>
            <a:ext cx="1737360" cy="854075"/>
          </a:xfrm>
          <a:prstGeom prst="parallelogram">
            <a:avLst>
              <a:gd name="adj" fmla="val 100463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8" name="Parallelogram 7"/>
          <p:cNvSpPr/>
          <p:nvPr userDrawn="1"/>
        </p:nvSpPr>
        <p:spPr>
          <a:xfrm flipH="1">
            <a:off x="-21850087" y="-14288"/>
            <a:ext cx="21753621" cy="6872288"/>
          </a:xfrm>
          <a:prstGeom prst="parallelogram">
            <a:avLst>
              <a:gd name="adj" fmla="val 9918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Parallelogram 8"/>
          <p:cNvSpPr/>
          <p:nvPr userDrawn="1"/>
        </p:nvSpPr>
        <p:spPr>
          <a:xfrm flipH="1">
            <a:off x="9144000" y="-14288"/>
            <a:ext cx="22612286" cy="6872288"/>
          </a:xfrm>
          <a:prstGeom prst="parallelogram">
            <a:avLst>
              <a:gd name="adj" fmla="val 9918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0" name="Parallelogram 9"/>
          <p:cNvSpPr/>
          <p:nvPr userDrawn="1"/>
        </p:nvSpPr>
        <p:spPr>
          <a:xfrm flipH="1">
            <a:off x="9144000" y="2851150"/>
            <a:ext cx="8486604" cy="4006850"/>
          </a:xfrm>
          <a:prstGeom prst="parallelogram">
            <a:avLst>
              <a:gd name="adj" fmla="val 99186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1" name="Parallelogram 10"/>
          <p:cNvSpPr/>
          <p:nvPr userDrawn="1"/>
        </p:nvSpPr>
        <p:spPr>
          <a:xfrm flipH="1">
            <a:off x="-7629130" y="-738188"/>
            <a:ext cx="7629131" cy="3290888"/>
          </a:xfrm>
          <a:prstGeom prst="parallelogram">
            <a:avLst>
              <a:gd name="adj" fmla="val 99186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2" name="Parallelogram 11"/>
          <p:cNvSpPr/>
          <p:nvPr userDrawn="1"/>
        </p:nvSpPr>
        <p:spPr>
          <a:xfrm flipH="1">
            <a:off x="-6632318" y="3967163"/>
            <a:ext cx="6632318" cy="1035050"/>
          </a:xfrm>
          <a:prstGeom prst="parallelogram">
            <a:avLst>
              <a:gd name="adj" fmla="val 99186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Parallelogram 12"/>
          <p:cNvSpPr/>
          <p:nvPr userDrawn="1"/>
        </p:nvSpPr>
        <p:spPr>
          <a:xfrm flipH="1">
            <a:off x="9144000" y="5903914"/>
            <a:ext cx="4261166" cy="954087"/>
          </a:xfrm>
          <a:prstGeom prst="parallelogram">
            <a:avLst>
              <a:gd name="adj" fmla="val 99186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81601" y="4318635"/>
            <a:ext cx="3400810" cy="1371600"/>
          </a:xfrm>
        </p:spPr>
        <p:txBody>
          <a:bodyPr tIns="0" bIns="0" anchor="b"/>
          <a:lstStyle>
            <a:lvl1pPr algn="r">
              <a:defRPr b="1" cap="all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81602" y="5766346"/>
            <a:ext cx="3400809" cy="914400"/>
          </a:xfrm>
        </p:spPr>
        <p:txBody>
          <a:bodyPr tIns="0" bIns="0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6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4580" y="341313"/>
            <a:ext cx="2270125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ight Triangle 16"/>
          <p:cNvSpPr/>
          <p:nvPr userDrawn="1"/>
        </p:nvSpPr>
        <p:spPr>
          <a:xfrm flipH="1">
            <a:off x="8618798" y="5392739"/>
            <a:ext cx="204787" cy="204787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1597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1819E-6 -2.59259E-6 L -0.87908 -2.59259E-6 " pathEditMode="relative" rAng="0" ptsTypes="AA">
                                      <p:cBhvr>
                                        <p:cTn id="10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95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728E-6 -2.59259E-6 L 0.91569 -2.59259E-6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91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37243E-6 4.07407E-6 L 1.85183 4.07407E-6 " pathEditMode="relative" rAng="0" ptsTypes="AA">
                                      <p:cBhvr>
                                        <p:cTn id="16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585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5" presetClass="pat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37243E-6 4.07407E-6 L 1.85183 4.07407E-6 " pathEditMode="relative" rAng="0" ptsTypes="AA">
                                      <p:cBhvr>
                                        <p:cTn id="20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585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5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92234E-6 -4.07407E-6 L -1.61637 -4.07407E-6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81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pat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2424 -0.03241 L -2.18595 -0.03241 " pathEditMode="relative" rAng="0" ptsTypes="AA">
                                      <p:cBhvr>
                                        <p:cTn id="28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9"/>
          <p:cNvSpPr/>
          <p:nvPr userDrawn="1"/>
        </p:nvSpPr>
        <p:spPr>
          <a:xfrm>
            <a:off x="-2382" y="2271713"/>
            <a:ext cx="9142809" cy="4586287"/>
          </a:xfrm>
          <a:custGeom>
            <a:avLst/>
            <a:gdLst>
              <a:gd name="connsiteX0" fmla="*/ 0 w 14206328"/>
              <a:gd name="connsiteY0" fmla="*/ 4585648 h 4585648"/>
              <a:gd name="connsiteX1" fmla="*/ 4548321 w 14206328"/>
              <a:gd name="connsiteY1" fmla="*/ 0 h 4585648"/>
              <a:gd name="connsiteX2" fmla="*/ 14206328 w 14206328"/>
              <a:gd name="connsiteY2" fmla="*/ 0 h 4585648"/>
              <a:gd name="connsiteX3" fmla="*/ 9658007 w 14206328"/>
              <a:gd name="connsiteY3" fmla="*/ 4585648 h 4585648"/>
              <a:gd name="connsiteX4" fmla="*/ 0 w 14206328"/>
              <a:gd name="connsiteY4" fmla="*/ 4585648 h 4585648"/>
              <a:gd name="connsiteX0" fmla="*/ 0 w 14206328"/>
              <a:gd name="connsiteY0" fmla="*/ 4585648 h 4585648"/>
              <a:gd name="connsiteX1" fmla="*/ 4548321 w 14206328"/>
              <a:gd name="connsiteY1" fmla="*/ 0 h 4585648"/>
              <a:gd name="connsiteX2" fmla="*/ 13525626 w 14206328"/>
              <a:gd name="connsiteY2" fmla="*/ 0 h 4585648"/>
              <a:gd name="connsiteX3" fmla="*/ 14206328 w 14206328"/>
              <a:gd name="connsiteY3" fmla="*/ 0 h 4585648"/>
              <a:gd name="connsiteX4" fmla="*/ 9658007 w 14206328"/>
              <a:gd name="connsiteY4" fmla="*/ 4585648 h 4585648"/>
              <a:gd name="connsiteX5" fmla="*/ 0 w 14206328"/>
              <a:gd name="connsiteY5" fmla="*/ 4585648 h 4585648"/>
              <a:gd name="connsiteX0" fmla="*/ 0 w 14206328"/>
              <a:gd name="connsiteY0" fmla="*/ 4585648 h 4585648"/>
              <a:gd name="connsiteX1" fmla="*/ 4548321 w 14206328"/>
              <a:gd name="connsiteY1" fmla="*/ 0 h 4585648"/>
              <a:gd name="connsiteX2" fmla="*/ 13525626 w 14206328"/>
              <a:gd name="connsiteY2" fmla="*/ 0 h 4585648"/>
              <a:gd name="connsiteX3" fmla="*/ 14206328 w 14206328"/>
              <a:gd name="connsiteY3" fmla="*/ 0 h 4585648"/>
              <a:gd name="connsiteX4" fmla="*/ 13525626 w 14206328"/>
              <a:gd name="connsiteY4" fmla="*/ 682668 h 4585648"/>
              <a:gd name="connsiteX5" fmla="*/ 9658007 w 14206328"/>
              <a:gd name="connsiteY5" fmla="*/ 4585648 h 4585648"/>
              <a:gd name="connsiteX6" fmla="*/ 0 w 14206328"/>
              <a:gd name="connsiteY6" fmla="*/ 4585648 h 4585648"/>
              <a:gd name="connsiteX0" fmla="*/ 0 w 13525626"/>
              <a:gd name="connsiteY0" fmla="*/ 4585648 h 4585648"/>
              <a:gd name="connsiteX1" fmla="*/ 4548321 w 13525626"/>
              <a:gd name="connsiteY1" fmla="*/ 0 h 4585648"/>
              <a:gd name="connsiteX2" fmla="*/ 13525626 w 13525626"/>
              <a:gd name="connsiteY2" fmla="*/ 0 h 4585648"/>
              <a:gd name="connsiteX3" fmla="*/ 13525626 w 13525626"/>
              <a:gd name="connsiteY3" fmla="*/ 682668 h 4585648"/>
              <a:gd name="connsiteX4" fmla="*/ 9658007 w 13525626"/>
              <a:gd name="connsiteY4" fmla="*/ 4585648 h 4585648"/>
              <a:gd name="connsiteX5" fmla="*/ 0 w 13525626"/>
              <a:gd name="connsiteY5" fmla="*/ 4585648 h 4585648"/>
              <a:gd name="connsiteX0" fmla="*/ 0 w 13525626"/>
              <a:gd name="connsiteY0" fmla="*/ 4585648 h 4585648"/>
              <a:gd name="connsiteX1" fmla="*/ 1337865 w 13525626"/>
              <a:gd name="connsiteY1" fmla="*/ 3235527 h 4585648"/>
              <a:gd name="connsiteX2" fmla="*/ 4548321 w 13525626"/>
              <a:gd name="connsiteY2" fmla="*/ 0 h 4585648"/>
              <a:gd name="connsiteX3" fmla="*/ 13525626 w 13525626"/>
              <a:gd name="connsiteY3" fmla="*/ 0 h 4585648"/>
              <a:gd name="connsiteX4" fmla="*/ 13525626 w 13525626"/>
              <a:gd name="connsiteY4" fmla="*/ 682668 h 4585648"/>
              <a:gd name="connsiteX5" fmla="*/ 9658007 w 13525626"/>
              <a:gd name="connsiteY5" fmla="*/ 4585648 h 4585648"/>
              <a:gd name="connsiteX6" fmla="*/ 0 w 13525626"/>
              <a:gd name="connsiteY6" fmla="*/ 4585648 h 4585648"/>
              <a:gd name="connsiteX0" fmla="*/ 0 w 13525626"/>
              <a:gd name="connsiteY0" fmla="*/ 4585648 h 4585648"/>
              <a:gd name="connsiteX1" fmla="*/ 1337865 w 13525626"/>
              <a:gd name="connsiteY1" fmla="*/ 3235527 h 4585648"/>
              <a:gd name="connsiteX2" fmla="*/ 4548321 w 13525626"/>
              <a:gd name="connsiteY2" fmla="*/ 0 h 4585648"/>
              <a:gd name="connsiteX3" fmla="*/ 13525626 w 13525626"/>
              <a:gd name="connsiteY3" fmla="*/ 0 h 4585648"/>
              <a:gd name="connsiteX4" fmla="*/ 13525626 w 13525626"/>
              <a:gd name="connsiteY4" fmla="*/ 682668 h 4585648"/>
              <a:gd name="connsiteX5" fmla="*/ 9658007 w 13525626"/>
              <a:gd name="connsiteY5" fmla="*/ 4585648 h 4585648"/>
              <a:gd name="connsiteX6" fmla="*/ 1340933 w 13525626"/>
              <a:gd name="connsiteY6" fmla="*/ 4582580 h 4585648"/>
              <a:gd name="connsiteX7" fmla="*/ 0 w 13525626"/>
              <a:gd name="connsiteY7" fmla="*/ 4585648 h 4585648"/>
              <a:gd name="connsiteX0" fmla="*/ 3068 w 12187761"/>
              <a:gd name="connsiteY0" fmla="*/ 4582580 h 4585648"/>
              <a:gd name="connsiteX1" fmla="*/ 0 w 12187761"/>
              <a:gd name="connsiteY1" fmla="*/ 3235527 h 4585648"/>
              <a:gd name="connsiteX2" fmla="*/ 3210456 w 12187761"/>
              <a:gd name="connsiteY2" fmla="*/ 0 h 4585648"/>
              <a:gd name="connsiteX3" fmla="*/ 12187761 w 12187761"/>
              <a:gd name="connsiteY3" fmla="*/ 0 h 4585648"/>
              <a:gd name="connsiteX4" fmla="*/ 12187761 w 12187761"/>
              <a:gd name="connsiteY4" fmla="*/ 682668 h 4585648"/>
              <a:gd name="connsiteX5" fmla="*/ 8320142 w 12187761"/>
              <a:gd name="connsiteY5" fmla="*/ 4585648 h 4585648"/>
              <a:gd name="connsiteX6" fmla="*/ 3068 w 12187761"/>
              <a:gd name="connsiteY6" fmla="*/ 4582580 h 458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7761" h="4585648">
                <a:moveTo>
                  <a:pt x="3068" y="4582580"/>
                </a:moveTo>
                <a:cubicBezTo>
                  <a:pt x="2045" y="4133562"/>
                  <a:pt x="1023" y="3684545"/>
                  <a:pt x="0" y="3235527"/>
                </a:cubicBezTo>
                <a:lnTo>
                  <a:pt x="3210456" y="0"/>
                </a:lnTo>
                <a:lnTo>
                  <a:pt x="12187761" y="0"/>
                </a:lnTo>
                <a:lnTo>
                  <a:pt x="12187761" y="682668"/>
                </a:lnTo>
                <a:lnTo>
                  <a:pt x="8320142" y="4585648"/>
                </a:lnTo>
                <a:lnTo>
                  <a:pt x="3068" y="458258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" name="Parallelogram 3"/>
          <p:cNvSpPr/>
          <p:nvPr userDrawn="1"/>
        </p:nvSpPr>
        <p:spPr>
          <a:xfrm flipH="1">
            <a:off x="302498" y="744538"/>
            <a:ext cx="4957863" cy="1731962"/>
          </a:xfrm>
          <a:prstGeom prst="parallelogram">
            <a:avLst>
              <a:gd name="adj" fmla="val 99186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Parallelogram 4"/>
          <p:cNvSpPr/>
          <p:nvPr userDrawn="1"/>
        </p:nvSpPr>
        <p:spPr>
          <a:xfrm flipH="1">
            <a:off x="4686331" y="1425576"/>
            <a:ext cx="1155207" cy="682625"/>
          </a:xfrm>
          <a:prstGeom prst="parallelogram">
            <a:avLst>
              <a:gd name="adj" fmla="val 99186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" name="Parallelogram 9"/>
          <p:cNvSpPr/>
          <p:nvPr userDrawn="1"/>
        </p:nvSpPr>
        <p:spPr>
          <a:xfrm>
            <a:off x="-2382" y="2271713"/>
            <a:ext cx="9142809" cy="4586287"/>
          </a:xfrm>
          <a:custGeom>
            <a:avLst/>
            <a:gdLst>
              <a:gd name="connsiteX0" fmla="*/ 0 w 14206328"/>
              <a:gd name="connsiteY0" fmla="*/ 4585648 h 4585648"/>
              <a:gd name="connsiteX1" fmla="*/ 4548321 w 14206328"/>
              <a:gd name="connsiteY1" fmla="*/ 0 h 4585648"/>
              <a:gd name="connsiteX2" fmla="*/ 14206328 w 14206328"/>
              <a:gd name="connsiteY2" fmla="*/ 0 h 4585648"/>
              <a:gd name="connsiteX3" fmla="*/ 9658007 w 14206328"/>
              <a:gd name="connsiteY3" fmla="*/ 4585648 h 4585648"/>
              <a:gd name="connsiteX4" fmla="*/ 0 w 14206328"/>
              <a:gd name="connsiteY4" fmla="*/ 4585648 h 4585648"/>
              <a:gd name="connsiteX0" fmla="*/ 0 w 14206328"/>
              <a:gd name="connsiteY0" fmla="*/ 4585648 h 4585648"/>
              <a:gd name="connsiteX1" fmla="*/ 4548321 w 14206328"/>
              <a:gd name="connsiteY1" fmla="*/ 0 h 4585648"/>
              <a:gd name="connsiteX2" fmla="*/ 13525626 w 14206328"/>
              <a:gd name="connsiteY2" fmla="*/ 0 h 4585648"/>
              <a:gd name="connsiteX3" fmla="*/ 14206328 w 14206328"/>
              <a:gd name="connsiteY3" fmla="*/ 0 h 4585648"/>
              <a:gd name="connsiteX4" fmla="*/ 9658007 w 14206328"/>
              <a:gd name="connsiteY4" fmla="*/ 4585648 h 4585648"/>
              <a:gd name="connsiteX5" fmla="*/ 0 w 14206328"/>
              <a:gd name="connsiteY5" fmla="*/ 4585648 h 4585648"/>
              <a:gd name="connsiteX0" fmla="*/ 0 w 14206328"/>
              <a:gd name="connsiteY0" fmla="*/ 4585648 h 4585648"/>
              <a:gd name="connsiteX1" fmla="*/ 4548321 w 14206328"/>
              <a:gd name="connsiteY1" fmla="*/ 0 h 4585648"/>
              <a:gd name="connsiteX2" fmla="*/ 13525626 w 14206328"/>
              <a:gd name="connsiteY2" fmla="*/ 0 h 4585648"/>
              <a:gd name="connsiteX3" fmla="*/ 14206328 w 14206328"/>
              <a:gd name="connsiteY3" fmla="*/ 0 h 4585648"/>
              <a:gd name="connsiteX4" fmla="*/ 13525626 w 14206328"/>
              <a:gd name="connsiteY4" fmla="*/ 682668 h 4585648"/>
              <a:gd name="connsiteX5" fmla="*/ 9658007 w 14206328"/>
              <a:gd name="connsiteY5" fmla="*/ 4585648 h 4585648"/>
              <a:gd name="connsiteX6" fmla="*/ 0 w 14206328"/>
              <a:gd name="connsiteY6" fmla="*/ 4585648 h 4585648"/>
              <a:gd name="connsiteX0" fmla="*/ 0 w 13525626"/>
              <a:gd name="connsiteY0" fmla="*/ 4585648 h 4585648"/>
              <a:gd name="connsiteX1" fmla="*/ 4548321 w 13525626"/>
              <a:gd name="connsiteY1" fmla="*/ 0 h 4585648"/>
              <a:gd name="connsiteX2" fmla="*/ 13525626 w 13525626"/>
              <a:gd name="connsiteY2" fmla="*/ 0 h 4585648"/>
              <a:gd name="connsiteX3" fmla="*/ 13525626 w 13525626"/>
              <a:gd name="connsiteY3" fmla="*/ 682668 h 4585648"/>
              <a:gd name="connsiteX4" fmla="*/ 9658007 w 13525626"/>
              <a:gd name="connsiteY4" fmla="*/ 4585648 h 4585648"/>
              <a:gd name="connsiteX5" fmla="*/ 0 w 13525626"/>
              <a:gd name="connsiteY5" fmla="*/ 4585648 h 4585648"/>
              <a:gd name="connsiteX0" fmla="*/ 0 w 13525626"/>
              <a:gd name="connsiteY0" fmla="*/ 4585648 h 4585648"/>
              <a:gd name="connsiteX1" fmla="*/ 1337865 w 13525626"/>
              <a:gd name="connsiteY1" fmla="*/ 3235527 h 4585648"/>
              <a:gd name="connsiteX2" fmla="*/ 4548321 w 13525626"/>
              <a:gd name="connsiteY2" fmla="*/ 0 h 4585648"/>
              <a:gd name="connsiteX3" fmla="*/ 13525626 w 13525626"/>
              <a:gd name="connsiteY3" fmla="*/ 0 h 4585648"/>
              <a:gd name="connsiteX4" fmla="*/ 13525626 w 13525626"/>
              <a:gd name="connsiteY4" fmla="*/ 682668 h 4585648"/>
              <a:gd name="connsiteX5" fmla="*/ 9658007 w 13525626"/>
              <a:gd name="connsiteY5" fmla="*/ 4585648 h 4585648"/>
              <a:gd name="connsiteX6" fmla="*/ 0 w 13525626"/>
              <a:gd name="connsiteY6" fmla="*/ 4585648 h 4585648"/>
              <a:gd name="connsiteX0" fmla="*/ 0 w 13525626"/>
              <a:gd name="connsiteY0" fmla="*/ 4585648 h 4585648"/>
              <a:gd name="connsiteX1" fmla="*/ 1337865 w 13525626"/>
              <a:gd name="connsiteY1" fmla="*/ 3235527 h 4585648"/>
              <a:gd name="connsiteX2" fmla="*/ 4548321 w 13525626"/>
              <a:gd name="connsiteY2" fmla="*/ 0 h 4585648"/>
              <a:gd name="connsiteX3" fmla="*/ 13525626 w 13525626"/>
              <a:gd name="connsiteY3" fmla="*/ 0 h 4585648"/>
              <a:gd name="connsiteX4" fmla="*/ 13525626 w 13525626"/>
              <a:gd name="connsiteY4" fmla="*/ 682668 h 4585648"/>
              <a:gd name="connsiteX5" fmla="*/ 9658007 w 13525626"/>
              <a:gd name="connsiteY5" fmla="*/ 4585648 h 4585648"/>
              <a:gd name="connsiteX6" fmla="*/ 1340933 w 13525626"/>
              <a:gd name="connsiteY6" fmla="*/ 4582580 h 4585648"/>
              <a:gd name="connsiteX7" fmla="*/ 0 w 13525626"/>
              <a:gd name="connsiteY7" fmla="*/ 4585648 h 4585648"/>
              <a:gd name="connsiteX0" fmla="*/ 3068 w 12187761"/>
              <a:gd name="connsiteY0" fmla="*/ 4582580 h 4585648"/>
              <a:gd name="connsiteX1" fmla="*/ 0 w 12187761"/>
              <a:gd name="connsiteY1" fmla="*/ 3235527 h 4585648"/>
              <a:gd name="connsiteX2" fmla="*/ 3210456 w 12187761"/>
              <a:gd name="connsiteY2" fmla="*/ 0 h 4585648"/>
              <a:gd name="connsiteX3" fmla="*/ 12187761 w 12187761"/>
              <a:gd name="connsiteY3" fmla="*/ 0 h 4585648"/>
              <a:gd name="connsiteX4" fmla="*/ 12187761 w 12187761"/>
              <a:gd name="connsiteY4" fmla="*/ 682668 h 4585648"/>
              <a:gd name="connsiteX5" fmla="*/ 8320142 w 12187761"/>
              <a:gd name="connsiteY5" fmla="*/ 4585648 h 4585648"/>
              <a:gd name="connsiteX6" fmla="*/ 3068 w 12187761"/>
              <a:gd name="connsiteY6" fmla="*/ 4582580 h 458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7761" h="4585648">
                <a:moveTo>
                  <a:pt x="3068" y="4582580"/>
                </a:moveTo>
                <a:cubicBezTo>
                  <a:pt x="2045" y="4133562"/>
                  <a:pt x="1023" y="3684545"/>
                  <a:pt x="0" y="3235527"/>
                </a:cubicBezTo>
                <a:lnTo>
                  <a:pt x="3210456" y="0"/>
                </a:lnTo>
                <a:lnTo>
                  <a:pt x="12187761" y="0"/>
                </a:lnTo>
                <a:lnTo>
                  <a:pt x="12187761" y="682668"/>
                </a:lnTo>
                <a:lnTo>
                  <a:pt x="8320142" y="4585648"/>
                </a:lnTo>
                <a:lnTo>
                  <a:pt x="3068" y="4582580"/>
                </a:lnTo>
                <a:close/>
              </a:path>
            </a:pathLst>
          </a:custGeom>
          <a:solidFill>
            <a:schemeClr val="accent5">
              <a:alpha val="49804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8" name="Right Triangle 7"/>
          <p:cNvSpPr/>
          <p:nvPr userDrawn="1"/>
        </p:nvSpPr>
        <p:spPr>
          <a:xfrm flipH="1">
            <a:off x="5912994" y="5200650"/>
            <a:ext cx="153630" cy="204788"/>
          </a:xfrm>
          <a:prstGeom prst="rtTriangl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1984725" y="3776392"/>
            <a:ext cx="3851859" cy="1841409"/>
          </a:xfrm>
        </p:spPr>
        <p:txBody>
          <a:bodyPr tIns="0" bIns="0" anchor="b"/>
          <a:lstStyle>
            <a:lvl1pPr algn="r">
              <a:defRPr sz="6600" b="0" cap="none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9351" y="344925"/>
            <a:ext cx="120173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208590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Not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arallelogram 17"/>
          <p:cNvSpPr>
            <a:spLocks/>
          </p:cNvSpPr>
          <p:nvPr userDrawn="1"/>
        </p:nvSpPr>
        <p:spPr>
          <a:xfrm>
            <a:off x="-26504" y="3316289"/>
            <a:ext cx="5706388" cy="3541711"/>
          </a:xfrm>
          <a:custGeom>
            <a:avLst/>
            <a:gdLst>
              <a:gd name="connsiteX0" fmla="*/ 0 w 9050089"/>
              <a:gd name="connsiteY0" fmla="*/ 3541711 h 3541711"/>
              <a:gd name="connsiteX1" fmla="*/ 3512881 w 9050089"/>
              <a:gd name="connsiteY1" fmla="*/ 0 h 3541711"/>
              <a:gd name="connsiteX2" fmla="*/ 9050089 w 9050089"/>
              <a:gd name="connsiteY2" fmla="*/ 0 h 3541711"/>
              <a:gd name="connsiteX3" fmla="*/ 5537208 w 9050089"/>
              <a:gd name="connsiteY3" fmla="*/ 3541711 h 3541711"/>
              <a:gd name="connsiteX4" fmla="*/ 0 w 9050089"/>
              <a:gd name="connsiteY4" fmla="*/ 3541711 h 3541711"/>
              <a:gd name="connsiteX0" fmla="*/ 0 w 9050089"/>
              <a:gd name="connsiteY0" fmla="*/ 3541711 h 3541711"/>
              <a:gd name="connsiteX1" fmla="*/ 3357349 w 9050089"/>
              <a:gd name="connsiteY1" fmla="*/ 122947 h 3541711"/>
              <a:gd name="connsiteX2" fmla="*/ 3512881 w 9050089"/>
              <a:gd name="connsiteY2" fmla="*/ 0 h 3541711"/>
              <a:gd name="connsiteX3" fmla="*/ 9050089 w 9050089"/>
              <a:gd name="connsiteY3" fmla="*/ 0 h 3541711"/>
              <a:gd name="connsiteX4" fmla="*/ 5537208 w 9050089"/>
              <a:gd name="connsiteY4" fmla="*/ 3541711 h 3541711"/>
              <a:gd name="connsiteX5" fmla="*/ 0 w 9050089"/>
              <a:gd name="connsiteY5" fmla="*/ 3541711 h 3541711"/>
              <a:gd name="connsiteX0" fmla="*/ 0 w 9050089"/>
              <a:gd name="connsiteY0" fmla="*/ 3541711 h 3541711"/>
              <a:gd name="connsiteX1" fmla="*/ 3357349 w 9050089"/>
              <a:gd name="connsiteY1" fmla="*/ 122947 h 3541711"/>
              <a:gd name="connsiteX2" fmla="*/ 3512881 w 9050089"/>
              <a:gd name="connsiteY2" fmla="*/ 0 h 3541711"/>
              <a:gd name="connsiteX3" fmla="*/ 9050089 w 9050089"/>
              <a:gd name="connsiteY3" fmla="*/ 0 h 3541711"/>
              <a:gd name="connsiteX4" fmla="*/ 5537208 w 9050089"/>
              <a:gd name="connsiteY4" fmla="*/ 3541711 h 3541711"/>
              <a:gd name="connsiteX5" fmla="*/ 3343701 w 9050089"/>
              <a:gd name="connsiteY5" fmla="*/ 3534887 h 3541711"/>
              <a:gd name="connsiteX6" fmla="*/ 0 w 9050089"/>
              <a:gd name="connsiteY6" fmla="*/ 3541711 h 3541711"/>
              <a:gd name="connsiteX0" fmla="*/ 0 w 5706388"/>
              <a:gd name="connsiteY0" fmla="*/ 3534887 h 3541711"/>
              <a:gd name="connsiteX1" fmla="*/ 13648 w 5706388"/>
              <a:gd name="connsiteY1" fmla="*/ 122947 h 3541711"/>
              <a:gd name="connsiteX2" fmla="*/ 169180 w 5706388"/>
              <a:gd name="connsiteY2" fmla="*/ 0 h 3541711"/>
              <a:gd name="connsiteX3" fmla="*/ 5706388 w 5706388"/>
              <a:gd name="connsiteY3" fmla="*/ 0 h 3541711"/>
              <a:gd name="connsiteX4" fmla="*/ 2193507 w 5706388"/>
              <a:gd name="connsiteY4" fmla="*/ 3541711 h 3541711"/>
              <a:gd name="connsiteX5" fmla="*/ 0 w 5706388"/>
              <a:gd name="connsiteY5" fmla="*/ 3534887 h 35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06388" h="3541711">
                <a:moveTo>
                  <a:pt x="0" y="3534887"/>
                </a:moveTo>
                <a:cubicBezTo>
                  <a:pt x="4549" y="2397574"/>
                  <a:pt x="9099" y="1260260"/>
                  <a:pt x="13648" y="122947"/>
                </a:cubicBezTo>
                <a:lnTo>
                  <a:pt x="169180" y="0"/>
                </a:lnTo>
                <a:lnTo>
                  <a:pt x="5706388" y="0"/>
                </a:lnTo>
                <a:lnTo>
                  <a:pt x="2193507" y="3541711"/>
                </a:lnTo>
                <a:lnTo>
                  <a:pt x="0" y="353488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0178" y="4461581"/>
            <a:ext cx="3692232" cy="1228655"/>
          </a:xfrm>
        </p:spPr>
        <p:txBody>
          <a:bodyPr tIns="0" bIns="0" anchor="b"/>
          <a:lstStyle>
            <a:lvl1pPr algn="r">
              <a:defRPr b="1" cap="all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0178" y="5766346"/>
            <a:ext cx="3692233" cy="640080"/>
          </a:xfrm>
        </p:spPr>
        <p:txBody>
          <a:bodyPr tIns="0" bIns="0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4580" y="341313"/>
            <a:ext cx="2270125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Triangle 12"/>
          <p:cNvSpPr/>
          <p:nvPr userDrawn="1"/>
        </p:nvSpPr>
        <p:spPr>
          <a:xfrm flipH="1">
            <a:off x="8618798" y="5392739"/>
            <a:ext cx="204787" cy="204787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5" name="Parallelogram 14"/>
          <p:cNvSpPr/>
          <p:nvPr userDrawn="1"/>
        </p:nvSpPr>
        <p:spPr>
          <a:xfrm flipH="1">
            <a:off x="-17253" y="-3175"/>
            <a:ext cx="7652338" cy="4306661"/>
          </a:xfrm>
          <a:custGeom>
            <a:avLst/>
            <a:gdLst>
              <a:gd name="connsiteX0" fmla="*/ 0 w 9115036"/>
              <a:gd name="connsiteY0" fmla="*/ 4306661 h 4306661"/>
              <a:gd name="connsiteX1" fmla="*/ 4271605 w 9115036"/>
              <a:gd name="connsiteY1" fmla="*/ 0 h 4306661"/>
              <a:gd name="connsiteX2" fmla="*/ 9115036 w 9115036"/>
              <a:gd name="connsiteY2" fmla="*/ 0 h 4306661"/>
              <a:gd name="connsiteX3" fmla="*/ 4843431 w 9115036"/>
              <a:gd name="connsiteY3" fmla="*/ 4306661 h 4306661"/>
              <a:gd name="connsiteX4" fmla="*/ 0 w 9115036"/>
              <a:gd name="connsiteY4" fmla="*/ 4306661 h 4306661"/>
              <a:gd name="connsiteX0" fmla="*/ 0 w 9115036"/>
              <a:gd name="connsiteY0" fmla="*/ 4306661 h 4306661"/>
              <a:gd name="connsiteX1" fmla="*/ 4271605 w 9115036"/>
              <a:gd name="connsiteY1" fmla="*/ 0 h 4306661"/>
              <a:gd name="connsiteX2" fmla="*/ 9115036 w 9115036"/>
              <a:gd name="connsiteY2" fmla="*/ 0 h 4306661"/>
              <a:gd name="connsiteX3" fmla="*/ 7652338 w 9115036"/>
              <a:gd name="connsiteY3" fmla="*/ 1478292 h 4306661"/>
              <a:gd name="connsiteX4" fmla="*/ 4843431 w 9115036"/>
              <a:gd name="connsiteY4" fmla="*/ 4306661 h 4306661"/>
              <a:gd name="connsiteX5" fmla="*/ 0 w 9115036"/>
              <a:gd name="connsiteY5" fmla="*/ 4306661 h 4306661"/>
              <a:gd name="connsiteX0" fmla="*/ 0 w 9115036"/>
              <a:gd name="connsiteY0" fmla="*/ 4306661 h 4306661"/>
              <a:gd name="connsiteX1" fmla="*/ 4271605 w 9115036"/>
              <a:gd name="connsiteY1" fmla="*/ 0 h 4306661"/>
              <a:gd name="connsiteX2" fmla="*/ 7643711 w 9115036"/>
              <a:gd name="connsiteY2" fmla="*/ 3175 h 4306661"/>
              <a:gd name="connsiteX3" fmla="*/ 9115036 w 9115036"/>
              <a:gd name="connsiteY3" fmla="*/ 0 h 4306661"/>
              <a:gd name="connsiteX4" fmla="*/ 7652338 w 9115036"/>
              <a:gd name="connsiteY4" fmla="*/ 1478292 h 4306661"/>
              <a:gd name="connsiteX5" fmla="*/ 4843431 w 9115036"/>
              <a:gd name="connsiteY5" fmla="*/ 4306661 h 4306661"/>
              <a:gd name="connsiteX6" fmla="*/ 0 w 9115036"/>
              <a:gd name="connsiteY6" fmla="*/ 4306661 h 4306661"/>
              <a:gd name="connsiteX0" fmla="*/ 0 w 7652338"/>
              <a:gd name="connsiteY0" fmla="*/ 4306661 h 4306661"/>
              <a:gd name="connsiteX1" fmla="*/ 4271605 w 7652338"/>
              <a:gd name="connsiteY1" fmla="*/ 0 h 4306661"/>
              <a:gd name="connsiteX2" fmla="*/ 7643711 w 7652338"/>
              <a:gd name="connsiteY2" fmla="*/ 3175 h 4306661"/>
              <a:gd name="connsiteX3" fmla="*/ 7652338 w 7652338"/>
              <a:gd name="connsiteY3" fmla="*/ 1478292 h 4306661"/>
              <a:gd name="connsiteX4" fmla="*/ 4843431 w 7652338"/>
              <a:gd name="connsiteY4" fmla="*/ 4306661 h 4306661"/>
              <a:gd name="connsiteX5" fmla="*/ 0 w 7652338"/>
              <a:gd name="connsiteY5" fmla="*/ 4306661 h 4306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52338" h="4306661">
                <a:moveTo>
                  <a:pt x="0" y="4306661"/>
                </a:moveTo>
                <a:lnTo>
                  <a:pt x="4271605" y="0"/>
                </a:lnTo>
                <a:lnTo>
                  <a:pt x="7643711" y="3175"/>
                </a:lnTo>
                <a:cubicBezTo>
                  <a:pt x="7646587" y="494881"/>
                  <a:pt x="7649462" y="986586"/>
                  <a:pt x="7652338" y="1478292"/>
                </a:cubicBezTo>
                <a:lnTo>
                  <a:pt x="4843431" y="4306661"/>
                </a:lnTo>
                <a:lnTo>
                  <a:pt x="0" y="430666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7" name="Parallelogram 16"/>
          <p:cNvSpPr>
            <a:spLocks/>
          </p:cNvSpPr>
          <p:nvPr userDrawn="1"/>
        </p:nvSpPr>
        <p:spPr>
          <a:xfrm>
            <a:off x="2333313" y="4982817"/>
            <a:ext cx="2450722" cy="1875183"/>
          </a:xfrm>
          <a:prstGeom prst="parallelogram">
            <a:avLst>
              <a:gd name="adj" fmla="val 99186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8" name="Parallelogram 17"/>
          <p:cNvSpPr>
            <a:spLocks/>
          </p:cNvSpPr>
          <p:nvPr userDrawn="1"/>
        </p:nvSpPr>
        <p:spPr>
          <a:xfrm>
            <a:off x="-26504" y="3316289"/>
            <a:ext cx="5706388" cy="3541711"/>
          </a:xfrm>
          <a:custGeom>
            <a:avLst/>
            <a:gdLst>
              <a:gd name="connsiteX0" fmla="*/ 0 w 9050089"/>
              <a:gd name="connsiteY0" fmla="*/ 3541711 h 3541711"/>
              <a:gd name="connsiteX1" fmla="*/ 3512881 w 9050089"/>
              <a:gd name="connsiteY1" fmla="*/ 0 h 3541711"/>
              <a:gd name="connsiteX2" fmla="*/ 9050089 w 9050089"/>
              <a:gd name="connsiteY2" fmla="*/ 0 h 3541711"/>
              <a:gd name="connsiteX3" fmla="*/ 5537208 w 9050089"/>
              <a:gd name="connsiteY3" fmla="*/ 3541711 h 3541711"/>
              <a:gd name="connsiteX4" fmla="*/ 0 w 9050089"/>
              <a:gd name="connsiteY4" fmla="*/ 3541711 h 3541711"/>
              <a:gd name="connsiteX0" fmla="*/ 0 w 9050089"/>
              <a:gd name="connsiteY0" fmla="*/ 3541711 h 3541711"/>
              <a:gd name="connsiteX1" fmla="*/ 3357349 w 9050089"/>
              <a:gd name="connsiteY1" fmla="*/ 122947 h 3541711"/>
              <a:gd name="connsiteX2" fmla="*/ 3512881 w 9050089"/>
              <a:gd name="connsiteY2" fmla="*/ 0 h 3541711"/>
              <a:gd name="connsiteX3" fmla="*/ 9050089 w 9050089"/>
              <a:gd name="connsiteY3" fmla="*/ 0 h 3541711"/>
              <a:gd name="connsiteX4" fmla="*/ 5537208 w 9050089"/>
              <a:gd name="connsiteY4" fmla="*/ 3541711 h 3541711"/>
              <a:gd name="connsiteX5" fmla="*/ 0 w 9050089"/>
              <a:gd name="connsiteY5" fmla="*/ 3541711 h 3541711"/>
              <a:gd name="connsiteX0" fmla="*/ 0 w 9050089"/>
              <a:gd name="connsiteY0" fmla="*/ 3541711 h 3541711"/>
              <a:gd name="connsiteX1" fmla="*/ 3357349 w 9050089"/>
              <a:gd name="connsiteY1" fmla="*/ 122947 h 3541711"/>
              <a:gd name="connsiteX2" fmla="*/ 3512881 w 9050089"/>
              <a:gd name="connsiteY2" fmla="*/ 0 h 3541711"/>
              <a:gd name="connsiteX3" fmla="*/ 9050089 w 9050089"/>
              <a:gd name="connsiteY3" fmla="*/ 0 h 3541711"/>
              <a:gd name="connsiteX4" fmla="*/ 5537208 w 9050089"/>
              <a:gd name="connsiteY4" fmla="*/ 3541711 h 3541711"/>
              <a:gd name="connsiteX5" fmla="*/ 3343701 w 9050089"/>
              <a:gd name="connsiteY5" fmla="*/ 3534887 h 3541711"/>
              <a:gd name="connsiteX6" fmla="*/ 0 w 9050089"/>
              <a:gd name="connsiteY6" fmla="*/ 3541711 h 3541711"/>
              <a:gd name="connsiteX0" fmla="*/ 0 w 5706388"/>
              <a:gd name="connsiteY0" fmla="*/ 3534887 h 3541711"/>
              <a:gd name="connsiteX1" fmla="*/ 13648 w 5706388"/>
              <a:gd name="connsiteY1" fmla="*/ 122947 h 3541711"/>
              <a:gd name="connsiteX2" fmla="*/ 169180 w 5706388"/>
              <a:gd name="connsiteY2" fmla="*/ 0 h 3541711"/>
              <a:gd name="connsiteX3" fmla="*/ 5706388 w 5706388"/>
              <a:gd name="connsiteY3" fmla="*/ 0 h 3541711"/>
              <a:gd name="connsiteX4" fmla="*/ 2193507 w 5706388"/>
              <a:gd name="connsiteY4" fmla="*/ 3541711 h 3541711"/>
              <a:gd name="connsiteX5" fmla="*/ 0 w 5706388"/>
              <a:gd name="connsiteY5" fmla="*/ 3534887 h 35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06388" h="3541711">
                <a:moveTo>
                  <a:pt x="0" y="3534887"/>
                </a:moveTo>
                <a:cubicBezTo>
                  <a:pt x="4549" y="2397574"/>
                  <a:pt x="9099" y="1260260"/>
                  <a:pt x="13648" y="122947"/>
                </a:cubicBezTo>
                <a:lnTo>
                  <a:pt x="169180" y="0"/>
                </a:lnTo>
                <a:lnTo>
                  <a:pt x="5706388" y="0"/>
                </a:lnTo>
                <a:lnTo>
                  <a:pt x="2193507" y="3541711"/>
                </a:lnTo>
                <a:lnTo>
                  <a:pt x="0" y="3534887"/>
                </a:lnTo>
                <a:close/>
              </a:path>
            </a:pathLst>
          </a:custGeom>
          <a:solidFill>
            <a:srgbClr val="00AAB5">
              <a:alpha val="4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4445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2"/>
          <p:cNvSpPr/>
          <p:nvPr userDrawn="1"/>
        </p:nvSpPr>
        <p:spPr>
          <a:xfrm flipH="1">
            <a:off x="1205227" y="4694238"/>
            <a:ext cx="4957863" cy="1460500"/>
          </a:xfrm>
          <a:prstGeom prst="parallelogram">
            <a:avLst>
              <a:gd name="adj" fmla="val 99186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8" name="Parallelogram 7"/>
          <p:cNvSpPr/>
          <p:nvPr userDrawn="1"/>
        </p:nvSpPr>
        <p:spPr>
          <a:xfrm>
            <a:off x="117259" y="-13648"/>
            <a:ext cx="9026741" cy="4891001"/>
          </a:xfrm>
          <a:custGeom>
            <a:avLst/>
            <a:gdLst>
              <a:gd name="connsiteX0" fmla="*/ 0 w 12618720"/>
              <a:gd name="connsiteY0" fmla="*/ 4877353 h 4877353"/>
              <a:gd name="connsiteX1" fmla="*/ 4895350 w 12618720"/>
              <a:gd name="connsiteY1" fmla="*/ 0 h 4877353"/>
              <a:gd name="connsiteX2" fmla="*/ 12618720 w 12618720"/>
              <a:gd name="connsiteY2" fmla="*/ 0 h 4877353"/>
              <a:gd name="connsiteX3" fmla="*/ 7723370 w 12618720"/>
              <a:gd name="connsiteY3" fmla="*/ 4877353 h 4877353"/>
              <a:gd name="connsiteX4" fmla="*/ 0 w 12618720"/>
              <a:gd name="connsiteY4" fmla="*/ 4877353 h 4877353"/>
              <a:gd name="connsiteX0" fmla="*/ 0 w 12618720"/>
              <a:gd name="connsiteY0" fmla="*/ 4877353 h 4877353"/>
              <a:gd name="connsiteX1" fmla="*/ 4895350 w 12618720"/>
              <a:gd name="connsiteY1" fmla="*/ 0 h 4877353"/>
              <a:gd name="connsiteX2" fmla="*/ 12618720 w 12618720"/>
              <a:gd name="connsiteY2" fmla="*/ 0 h 4877353"/>
              <a:gd name="connsiteX3" fmla="*/ 9026741 w 12618720"/>
              <a:gd name="connsiteY3" fmla="*/ 3575713 h 4877353"/>
              <a:gd name="connsiteX4" fmla="*/ 7723370 w 12618720"/>
              <a:gd name="connsiteY4" fmla="*/ 4877353 h 4877353"/>
              <a:gd name="connsiteX5" fmla="*/ 0 w 12618720"/>
              <a:gd name="connsiteY5" fmla="*/ 4877353 h 4877353"/>
              <a:gd name="connsiteX0" fmla="*/ 0 w 12618720"/>
              <a:gd name="connsiteY0" fmla="*/ 4891001 h 4891001"/>
              <a:gd name="connsiteX1" fmla="*/ 4895350 w 12618720"/>
              <a:gd name="connsiteY1" fmla="*/ 13648 h 4891001"/>
              <a:gd name="connsiteX2" fmla="*/ 9026741 w 12618720"/>
              <a:gd name="connsiteY2" fmla="*/ 0 h 4891001"/>
              <a:gd name="connsiteX3" fmla="*/ 12618720 w 12618720"/>
              <a:gd name="connsiteY3" fmla="*/ 13648 h 4891001"/>
              <a:gd name="connsiteX4" fmla="*/ 9026741 w 12618720"/>
              <a:gd name="connsiteY4" fmla="*/ 3589361 h 4891001"/>
              <a:gd name="connsiteX5" fmla="*/ 7723370 w 12618720"/>
              <a:gd name="connsiteY5" fmla="*/ 4891001 h 4891001"/>
              <a:gd name="connsiteX6" fmla="*/ 0 w 12618720"/>
              <a:gd name="connsiteY6" fmla="*/ 4891001 h 4891001"/>
              <a:gd name="connsiteX0" fmla="*/ 0 w 9026741"/>
              <a:gd name="connsiteY0" fmla="*/ 4891001 h 4891001"/>
              <a:gd name="connsiteX1" fmla="*/ 4895350 w 9026741"/>
              <a:gd name="connsiteY1" fmla="*/ 13648 h 4891001"/>
              <a:gd name="connsiteX2" fmla="*/ 9026741 w 9026741"/>
              <a:gd name="connsiteY2" fmla="*/ 0 h 4891001"/>
              <a:gd name="connsiteX3" fmla="*/ 9026741 w 9026741"/>
              <a:gd name="connsiteY3" fmla="*/ 3589361 h 4891001"/>
              <a:gd name="connsiteX4" fmla="*/ 7723370 w 9026741"/>
              <a:gd name="connsiteY4" fmla="*/ 4891001 h 4891001"/>
              <a:gd name="connsiteX5" fmla="*/ 0 w 9026741"/>
              <a:gd name="connsiteY5" fmla="*/ 4891001 h 489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26741" h="4891001">
                <a:moveTo>
                  <a:pt x="0" y="4891001"/>
                </a:moveTo>
                <a:lnTo>
                  <a:pt x="4895350" y="13648"/>
                </a:lnTo>
                <a:lnTo>
                  <a:pt x="9026741" y="0"/>
                </a:lnTo>
                <a:lnTo>
                  <a:pt x="9026741" y="3589361"/>
                </a:lnTo>
                <a:lnTo>
                  <a:pt x="7723370" y="4891001"/>
                </a:lnTo>
                <a:lnTo>
                  <a:pt x="0" y="48910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5" name="Parallelogram 4"/>
          <p:cNvSpPr/>
          <p:nvPr userDrawn="1"/>
        </p:nvSpPr>
        <p:spPr>
          <a:xfrm flipH="1">
            <a:off x="1205227" y="4694238"/>
            <a:ext cx="4957863" cy="1460500"/>
          </a:xfrm>
          <a:prstGeom prst="parallelogram">
            <a:avLst>
              <a:gd name="adj" fmla="val 99186"/>
            </a:avLst>
          </a:prstGeom>
          <a:solidFill>
            <a:srgbClr val="A6CE39">
              <a:alpha val="4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Parallelogram 5"/>
          <p:cNvSpPr/>
          <p:nvPr userDrawn="1"/>
        </p:nvSpPr>
        <p:spPr>
          <a:xfrm flipH="1">
            <a:off x="5661705" y="5105400"/>
            <a:ext cx="1154017" cy="681038"/>
          </a:xfrm>
          <a:prstGeom prst="parallelogram">
            <a:avLst>
              <a:gd name="adj" fmla="val 99186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" name="Right Triangle 6"/>
          <p:cNvSpPr/>
          <p:nvPr userDrawn="1"/>
        </p:nvSpPr>
        <p:spPr>
          <a:xfrm flipH="1">
            <a:off x="7271936" y="3965820"/>
            <a:ext cx="153631" cy="204787"/>
          </a:xfrm>
          <a:prstGeom prst="rtTriangl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3344194" y="2541289"/>
            <a:ext cx="3851859" cy="1841409"/>
          </a:xfrm>
        </p:spPr>
        <p:txBody>
          <a:bodyPr tIns="0" bIns="0" anchor="b"/>
          <a:lstStyle>
            <a:lvl1pPr algn="r">
              <a:defRPr sz="6600" b="0" cap="none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9351" y="344925"/>
            <a:ext cx="120173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3138714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68" y="306706"/>
            <a:ext cx="7680960" cy="474345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88" y="1381123"/>
            <a:ext cx="8595360" cy="4937760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000000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74388" y="752474"/>
            <a:ext cx="7680960" cy="285750"/>
          </a:xfrm>
        </p:spPr>
        <p:txBody>
          <a:bodyPr tIns="0" bIns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US" sz="18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367665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2pPr>
            <a:lvl3pPr marL="746125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3pPr>
            <a:lvl4pPr marL="1188720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4pPr>
            <a:lvl5pPr marL="1481328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9326316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588"/>
            <a:ext cx="9155113" cy="674687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674688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66546"/>
          </a:xfrm>
          <a:prstGeom prst="rect">
            <a:avLst/>
          </a:prstGeom>
        </p:spPr>
        <p:txBody>
          <a:bodyPr tIns="0"/>
          <a:lstStyle>
            <a:lvl1pPr>
              <a:defRPr sz="4400" b="1" spc="10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63984" y="976544"/>
            <a:ext cx="8416032" cy="5144856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6" name="Picture 5" descr="uwlogo_web_sm_f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8466" y="6253716"/>
            <a:ext cx="1662713" cy="559893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212772" y="6330172"/>
            <a:ext cx="71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B93BEB7-7DE0-4620-A571-BDDCE1DDC810}" type="slidenum">
              <a:rPr lang="en-US" sz="1800" smtClean="0"/>
              <a:pPr algn="ctr"/>
              <a:t>‹#›</a:t>
            </a:fld>
            <a:endParaRPr lang="en-US" sz="1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68" y="306706"/>
            <a:ext cx="7680960" cy="474345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74388" y="752474"/>
            <a:ext cx="7680960" cy="285750"/>
          </a:xfrm>
        </p:spPr>
        <p:txBody>
          <a:bodyPr tIns="0" bIns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US" sz="18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367665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2pPr>
            <a:lvl3pPr marL="746125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3pPr>
            <a:lvl4pPr marL="1188720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4pPr>
            <a:lvl5pPr marL="1481328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1253208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2057649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68" y="306388"/>
            <a:ext cx="7680960" cy="4746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88" y="1381123"/>
            <a:ext cx="4114800" cy="5029200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000000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74388" y="752474"/>
            <a:ext cx="7680960" cy="285750"/>
          </a:xfrm>
        </p:spPr>
        <p:txBody>
          <a:bodyPr tIns="0" bIns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US" sz="18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367665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2pPr>
            <a:lvl3pPr marL="746125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3pPr>
            <a:lvl4pPr marL="1188720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4pPr>
            <a:lvl5pPr marL="1481328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731585" y="1381123"/>
            <a:ext cx="4114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7330202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68" y="306388"/>
            <a:ext cx="7680960" cy="4746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88" y="1777919"/>
            <a:ext cx="4114800" cy="4572000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000000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74388" y="752474"/>
            <a:ext cx="7680960" cy="285750"/>
          </a:xfrm>
        </p:spPr>
        <p:txBody>
          <a:bodyPr tIns="0" bIns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US" sz="18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367665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2pPr>
            <a:lvl3pPr marL="746125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3pPr>
            <a:lvl4pPr marL="1188720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4pPr>
            <a:lvl5pPr marL="1481328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731585" y="1777919"/>
            <a:ext cx="41148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2"/>
          </p:nvPr>
        </p:nvSpPr>
        <p:spPr>
          <a:xfrm>
            <a:off x="274388" y="1287463"/>
            <a:ext cx="4114800" cy="4790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1585" y="1287463"/>
            <a:ext cx="4114800" cy="4790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928909"/>
      </p:ext>
    </p:extLst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68" y="306388"/>
            <a:ext cx="7680960" cy="4746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0757" y="1381123"/>
            <a:ext cx="5486400" cy="5029200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000000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74388" y="752474"/>
            <a:ext cx="7680960" cy="285750"/>
          </a:xfrm>
        </p:spPr>
        <p:txBody>
          <a:bodyPr tIns="0" bIns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US" sz="18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367665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2pPr>
            <a:lvl3pPr marL="746125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3pPr>
            <a:lvl4pPr marL="1188720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4pPr>
            <a:lvl5pPr marL="1481328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88" y="1381123"/>
            <a:ext cx="3008313" cy="5029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0436255"/>
      </p:ext>
    </p:extLst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14500"/>
            <a:ext cx="7772400" cy="1470025"/>
          </a:xfrm>
          <a:prstGeom prst="rect">
            <a:avLst/>
          </a:prstGeom>
        </p:spPr>
        <p:txBody>
          <a:bodyPr anchor="t"/>
          <a:lstStyle>
            <a:lvl1pPr>
              <a:defRPr sz="8000" b="1" i="0">
                <a:solidFill>
                  <a:srgbClr val="C20027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846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40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1588"/>
            <a:ext cx="9155113" cy="674687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  <a:latin typeface="Lucida Sans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674688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Picture 10" descr="uwcrest_web_sm_shad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27555" y="368468"/>
            <a:ext cx="888889" cy="13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22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588"/>
            <a:ext cx="9155113" cy="674687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  <a:latin typeface="Lucida Sans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674688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66546"/>
          </a:xfrm>
          <a:prstGeom prst="rect">
            <a:avLst/>
          </a:prstGeom>
        </p:spPr>
        <p:txBody>
          <a:bodyPr tIns="0"/>
          <a:lstStyle>
            <a:lvl1pPr>
              <a:defRPr sz="4400" b="1" spc="10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63984" y="976544"/>
            <a:ext cx="8416032" cy="5144856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6" name="Picture 5" descr="uwlogo_web_sm_f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8466" y="6253716"/>
            <a:ext cx="1662713" cy="559893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212772" y="6330172"/>
            <a:ext cx="71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B93BEB7-7DE0-4620-A571-BDDCE1DDC810}" type="slidenum">
              <a:rPr lang="en-US" sz="1800" smtClean="0">
                <a:solidFill>
                  <a:srgbClr val="333333"/>
                </a:solidFill>
              </a:rPr>
              <a:pPr algn="ctr"/>
              <a:t>‹#›</a:t>
            </a:fld>
            <a:endParaRPr lang="en-US" sz="18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521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588"/>
            <a:ext cx="9155113" cy="674687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  <a:latin typeface="Lucida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66546"/>
          </a:xfrm>
          <a:prstGeom prst="rect">
            <a:avLst/>
          </a:prstGeom>
        </p:spPr>
        <p:txBody>
          <a:bodyPr tIns="0" anchor="t"/>
          <a:lstStyle>
            <a:lvl1pPr>
              <a:defRPr sz="4400" b="1" i="0" spc="10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330" y="905523"/>
            <a:ext cx="8664606" cy="5627598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SzPct val="110000"/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3444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674688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Picture 5" descr="uwlogo_web_sm_f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8466" y="6253716"/>
            <a:ext cx="1662713" cy="559893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212772" y="6330172"/>
            <a:ext cx="71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B93BEB7-7DE0-4620-A571-BDDCE1DDC810}" type="slidenum">
              <a:rPr lang="en-US" sz="1800" smtClean="0">
                <a:solidFill>
                  <a:srgbClr val="333333"/>
                </a:solidFill>
              </a:rPr>
              <a:pPr algn="ctr"/>
              <a:t>‹#›</a:t>
            </a:fld>
            <a:endParaRPr lang="en-US" sz="18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812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7480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600" b="0" i="0" cap="none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47900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 cap="all" spc="250">
                <a:solidFill>
                  <a:srgbClr val="800000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7263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588"/>
            <a:ext cx="9155113" cy="674687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  <a:latin typeface="Lucida Sans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74688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66546"/>
          </a:xfrm>
          <a:prstGeom prst="rect">
            <a:avLst/>
          </a:prstGeom>
        </p:spPr>
        <p:txBody>
          <a:bodyPr tIns="0"/>
          <a:lstStyle>
            <a:lvl1pPr>
              <a:defRPr sz="4400" spc="10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107" y="861135"/>
            <a:ext cx="4115293" cy="5704766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861135"/>
            <a:ext cx="4138104" cy="5704766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 descr="uwlogo_web_sm_f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8466" y="6253716"/>
            <a:ext cx="1662713" cy="559893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212772" y="6330172"/>
            <a:ext cx="71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B93BEB7-7DE0-4620-A571-BDDCE1DDC810}" type="slidenum">
              <a:rPr lang="en-US" sz="1800" smtClean="0">
                <a:solidFill>
                  <a:srgbClr val="333333"/>
                </a:solidFill>
              </a:rPr>
              <a:pPr algn="ctr"/>
              <a:t>‹#›</a:t>
            </a:fld>
            <a:endParaRPr lang="en-US" sz="18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207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588"/>
            <a:ext cx="9155113" cy="674687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66546"/>
          </a:xfrm>
          <a:prstGeom prst="rect">
            <a:avLst/>
          </a:prstGeom>
        </p:spPr>
        <p:txBody>
          <a:bodyPr tIns="0" anchor="t"/>
          <a:lstStyle>
            <a:lvl1pPr>
              <a:defRPr sz="4400" b="1" i="0" spc="10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330" y="905523"/>
            <a:ext cx="8664606" cy="5627598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SzPct val="110000"/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3444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674688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Picture 5" descr="uwlogo_web_sm_f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8466" y="6253716"/>
            <a:ext cx="1662713" cy="559893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212772" y="6330172"/>
            <a:ext cx="71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B93BEB7-7DE0-4620-A571-BDDCE1DDC810}" type="slidenum">
              <a:rPr lang="en-US" sz="1800" smtClean="0"/>
              <a:pPr algn="ctr"/>
              <a:t>‹#›</a:t>
            </a:fld>
            <a:endParaRPr lang="en-US" sz="1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588"/>
            <a:ext cx="9155113" cy="674687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  <a:latin typeface="Lucida San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74688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rot="16200000" flipH="1">
            <a:off x="1271588" y="3906837"/>
            <a:ext cx="5041900" cy="22225"/>
          </a:xfrm>
          <a:prstGeom prst="line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70000"/>
            <a:ext cx="3008313" cy="635000"/>
          </a:xfrm>
          <a:prstGeom prst="rect">
            <a:avLst/>
          </a:prstGeom>
        </p:spPr>
        <p:txBody>
          <a:bodyPr anchor="t"/>
          <a:lstStyle>
            <a:lvl1pPr algn="l">
              <a:defRPr sz="1600" b="1" i="0" u="none" baseline="0">
                <a:solidFill>
                  <a:srgbClr val="C20027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1219200"/>
            <a:ext cx="5111750" cy="5853113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80160" indent="-201168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905000"/>
            <a:ext cx="3008313" cy="4559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uwlogo_web_sm_f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8466" y="6253716"/>
            <a:ext cx="1662713" cy="55989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212772" y="6330172"/>
            <a:ext cx="71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B93BEB7-7DE0-4620-A571-BDDCE1DDC810}" type="slidenum">
              <a:rPr lang="en-US" sz="1800" smtClean="0">
                <a:solidFill>
                  <a:srgbClr val="333333"/>
                </a:solidFill>
              </a:rPr>
              <a:pPr algn="ctr"/>
              <a:t>‹#›</a:t>
            </a:fld>
            <a:endParaRPr lang="en-US" sz="18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608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7688" y="4999831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800" b="1">
                <a:solidFill>
                  <a:srgbClr val="C2002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17688" y="1358900"/>
            <a:ext cx="5486400" cy="35179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30388" y="5566569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588"/>
            <a:ext cx="9155113" cy="674687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  <a:latin typeface="Lucida Sans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74688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2428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9800" y="1143000"/>
            <a:ext cx="7620000" cy="4800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1588"/>
            <a:ext cx="9155113" cy="674687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  <a:latin typeface="Lucida Sans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674688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212772" y="6330172"/>
            <a:ext cx="71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B93BEB7-7DE0-4620-A571-BDDCE1DDC810}" type="slidenum">
              <a:rPr lang="en-US" sz="1800" smtClean="0">
                <a:solidFill>
                  <a:srgbClr val="333333"/>
                </a:solidFill>
              </a:rPr>
              <a:pPr algn="ctr"/>
              <a:t>‹#›</a:t>
            </a:fld>
            <a:endParaRPr lang="en-US" sz="18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027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7480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600" b="0" i="0" cap="none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47900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 cap="all" spc="250">
                <a:solidFill>
                  <a:srgbClr val="800000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588"/>
            <a:ext cx="9155113" cy="674687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74688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66546"/>
          </a:xfrm>
          <a:prstGeom prst="rect">
            <a:avLst/>
          </a:prstGeom>
        </p:spPr>
        <p:txBody>
          <a:bodyPr tIns="0"/>
          <a:lstStyle>
            <a:lvl1pPr>
              <a:defRPr sz="4400" spc="10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107" y="861135"/>
            <a:ext cx="4115293" cy="5704766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861135"/>
            <a:ext cx="4138104" cy="5704766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 descr="uwlogo_web_sm_f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8466" y="6253716"/>
            <a:ext cx="1662713" cy="559893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212772" y="6330172"/>
            <a:ext cx="71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B93BEB7-7DE0-4620-A571-BDDCE1DDC810}" type="slidenum">
              <a:rPr lang="en-US" sz="1800" smtClean="0"/>
              <a:pPr algn="ctr"/>
              <a:t>‹#›</a:t>
            </a:fld>
            <a:endParaRPr lang="en-US" sz="1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588"/>
            <a:ext cx="9155113" cy="674687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74688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rot="16200000" flipH="1">
            <a:off x="1271588" y="3906837"/>
            <a:ext cx="5041900" cy="22225"/>
          </a:xfrm>
          <a:prstGeom prst="line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70000"/>
            <a:ext cx="3008313" cy="635000"/>
          </a:xfrm>
          <a:prstGeom prst="rect">
            <a:avLst/>
          </a:prstGeom>
        </p:spPr>
        <p:txBody>
          <a:bodyPr anchor="t"/>
          <a:lstStyle>
            <a:lvl1pPr algn="l">
              <a:defRPr sz="1600" b="1" i="0" u="none" baseline="0">
                <a:solidFill>
                  <a:srgbClr val="C20027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1219200"/>
            <a:ext cx="5111750" cy="5853113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80160" indent="-201168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905000"/>
            <a:ext cx="3008313" cy="4559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uwlogo_web_sm_f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8466" y="6253716"/>
            <a:ext cx="1662713" cy="55989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212772" y="6330172"/>
            <a:ext cx="71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B93BEB7-7DE0-4620-A571-BDDCE1DDC810}" type="slidenum">
              <a:rPr lang="en-US" sz="1800" smtClean="0"/>
              <a:pPr algn="ctr"/>
              <a:t>‹#›</a:t>
            </a:fld>
            <a:endParaRPr lang="en-US" sz="1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7688" y="4999831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800" b="1">
                <a:solidFill>
                  <a:srgbClr val="C2002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17688" y="1358900"/>
            <a:ext cx="5486400" cy="35179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30388" y="5566569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588"/>
            <a:ext cx="9155113" cy="674687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74688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9800" y="1143000"/>
            <a:ext cx="7620000" cy="4800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1588"/>
            <a:ext cx="9155113" cy="674687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674688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212772" y="6330172"/>
            <a:ext cx="71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B93BEB7-7DE0-4620-A571-BDDCE1DDC810}" type="slidenum">
              <a:rPr lang="en-US" sz="1800" smtClean="0"/>
              <a:pPr algn="ctr"/>
              <a:t>‹#›</a:t>
            </a:fld>
            <a:endParaRPr lang="en-US" sz="180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0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rallelogram 12"/>
          <p:cNvSpPr/>
          <p:nvPr userDrawn="1"/>
        </p:nvSpPr>
        <p:spPr>
          <a:xfrm>
            <a:off x="-2458" y="3328589"/>
            <a:ext cx="6341259" cy="3529411"/>
          </a:xfrm>
          <a:custGeom>
            <a:avLst/>
            <a:gdLst>
              <a:gd name="connsiteX0" fmla="*/ 0 w 11532358"/>
              <a:gd name="connsiteY0" fmla="*/ 4292220 h 4292220"/>
              <a:gd name="connsiteX1" fmla="*/ 4257281 w 11532358"/>
              <a:gd name="connsiteY1" fmla="*/ 0 h 4292220"/>
              <a:gd name="connsiteX2" fmla="*/ 11532358 w 11532358"/>
              <a:gd name="connsiteY2" fmla="*/ 0 h 4292220"/>
              <a:gd name="connsiteX3" fmla="*/ 7275077 w 11532358"/>
              <a:gd name="connsiteY3" fmla="*/ 4292220 h 4292220"/>
              <a:gd name="connsiteX4" fmla="*/ 0 w 11532358"/>
              <a:gd name="connsiteY4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0 w 11532358"/>
              <a:gd name="connsiteY5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3271426 w 11532358"/>
              <a:gd name="connsiteY5" fmla="*/ 4291864 h 4292220"/>
              <a:gd name="connsiteX6" fmla="*/ 0 w 11532358"/>
              <a:gd name="connsiteY6" fmla="*/ 4292220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0 w 8260932"/>
              <a:gd name="connsiteY5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548849 w 8260932"/>
              <a:gd name="connsiteY2" fmla="*/ 438981 h 4292220"/>
              <a:gd name="connsiteX3" fmla="*/ 985855 w 8260932"/>
              <a:gd name="connsiteY3" fmla="*/ 0 h 4292220"/>
              <a:gd name="connsiteX4" fmla="*/ 8260932 w 8260932"/>
              <a:gd name="connsiteY4" fmla="*/ 0 h 4292220"/>
              <a:gd name="connsiteX5" fmla="*/ 4003651 w 8260932"/>
              <a:gd name="connsiteY5" fmla="*/ 4292220 h 4292220"/>
              <a:gd name="connsiteX6" fmla="*/ 548849 w 8260932"/>
              <a:gd name="connsiteY6" fmla="*/ 4289231 h 4292220"/>
              <a:gd name="connsiteX7" fmla="*/ 0 w 8260932"/>
              <a:gd name="connsiteY7" fmla="*/ 4291864 h 4292220"/>
              <a:gd name="connsiteX0" fmla="*/ 0 w 8260932"/>
              <a:gd name="connsiteY0" fmla="*/ 4291864 h 4292220"/>
              <a:gd name="connsiteX1" fmla="*/ 548849 w 8260932"/>
              <a:gd name="connsiteY1" fmla="*/ 43898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7712083"/>
              <a:gd name="connsiteY0" fmla="*/ 4289231 h 4292220"/>
              <a:gd name="connsiteX1" fmla="*/ 0 w 7712083"/>
              <a:gd name="connsiteY1" fmla="*/ 438981 h 4292220"/>
              <a:gd name="connsiteX2" fmla="*/ 437006 w 7712083"/>
              <a:gd name="connsiteY2" fmla="*/ 0 h 4292220"/>
              <a:gd name="connsiteX3" fmla="*/ 7712083 w 7712083"/>
              <a:gd name="connsiteY3" fmla="*/ 0 h 4292220"/>
              <a:gd name="connsiteX4" fmla="*/ 3454802 w 7712083"/>
              <a:gd name="connsiteY4" fmla="*/ 4292220 h 4292220"/>
              <a:gd name="connsiteX5" fmla="*/ 0 w 7712083"/>
              <a:gd name="connsiteY5" fmla="*/ 4289231 h 429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12083" h="4292220">
                <a:moveTo>
                  <a:pt x="0" y="4289231"/>
                </a:moveTo>
                <a:lnTo>
                  <a:pt x="0" y="438981"/>
                </a:lnTo>
                <a:lnTo>
                  <a:pt x="437006" y="0"/>
                </a:lnTo>
                <a:lnTo>
                  <a:pt x="7712083" y="0"/>
                </a:lnTo>
                <a:lnTo>
                  <a:pt x="3454802" y="4292220"/>
                </a:lnTo>
                <a:lnTo>
                  <a:pt x="0" y="4289231"/>
                </a:lnTo>
                <a:close/>
              </a:path>
            </a:pathLst>
          </a:custGeom>
          <a:solidFill>
            <a:srgbClr val="00AA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6538" y="4870941"/>
            <a:ext cx="4115872" cy="822960"/>
          </a:xfrm>
        </p:spPr>
        <p:txBody>
          <a:bodyPr tIns="0" bIns="0" anchor="b"/>
          <a:lstStyle>
            <a:lvl1pPr algn="r">
              <a:defRPr b="1" cap="all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2517" y="5762394"/>
            <a:ext cx="3429893" cy="640080"/>
          </a:xfrm>
        </p:spPr>
        <p:txBody>
          <a:bodyPr tIns="0" bIns="0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1" name="Parallelogram 10"/>
          <p:cNvSpPr/>
          <p:nvPr userDrawn="1"/>
        </p:nvSpPr>
        <p:spPr>
          <a:xfrm flipH="1">
            <a:off x="1054494" y="2190406"/>
            <a:ext cx="1805169" cy="901931"/>
          </a:xfrm>
          <a:prstGeom prst="parallelogram">
            <a:avLst>
              <a:gd name="adj" fmla="val 99186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12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204952" y="0"/>
            <a:ext cx="8939048" cy="3584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Parallelogram 12"/>
          <p:cNvSpPr/>
          <p:nvPr userDrawn="1"/>
        </p:nvSpPr>
        <p:spPr>
          <a:xfrm>
            <a:off x="-2458" y="3328589"/>
            <a:ext cx="6341259" cy="3529411"/>
          </a:xfrm>
          <a:custGeom>
            <a:avLst/>
            <a:gdLst>
              <a:gd name="connsiteX0" fmla="*/ 0 w 11532358"/>
              <a:gd name="connsiteY0" fmla="*/ 4292220 h 4292220"/>
              <a:gd name="connsiteX1" fmla="*/ 4257281 w 11532358"/>
              <a:gd name="connsiteY1" fmla="*/ 0 h 4292220"/>
              <a:gd name="connsiteX2" fmla="*/ 11532358 w 11532358"/>
              <a:gd name="connsiteY2" fmla="*/ 0 h 4292220"/>
              <a:gd name="connsiteX3" fmla="*/ 7275077 w 11532358"/>
              <a:gd name="connsiteY3" fmla="*/ 4292220 h 4292220"/>
              <a:gd name="connsiteX4" fmla="*/ 0 w 11532358"/>
              <a:gd name="connsiteY4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0 w 11532358"/>
              <a:gd name="connsiteY5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3271426 w 11532358"/>
              <a:gd name="connsiteY5" fmla="*/ 4291864 h 4292220"/>
              <a:gd name="connsiteX6" fmla="*/ 0 w 11532358"/>
              <a:gd name="connsiteY6" fmla="*/ 4292220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0 w 8260932"/>
              <a:gd name="connsiteY5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548849 w 8260932"/>
              <a:gd name="connsiteY2" fmla="*/ 438981 h 4292220"/>
              <a:gd name="connsiteX3" fmla="*/ 985855 w 8260932"/>
              <a:gd name="connsiteY3" fmla="*/ 0 h 4292220"/>
              <a:gd name="connsiteX4" fmla="*/ 8260932 w 8260932"/>
              <a:gd name="connsiteY4" fmla="*/ 0 h 4292220"/>
              <a:gd name="connsiteX5" fmla="*/ 4003651 w 8260932"/>
              <a:gd name="connsiteY5" fmla="*/ 4292220 h 4292220"/>
              <a:gd name="connsiteX6" fmla="*/ 548849 w 8260932"/>
              <a:gd name="connsiteY6" fmla="*/ 4289231 h 4292220"/>
              <a:gd name="connsiteX7" fmla="*/ 0 w 8260932"/>
              <a:gd name="connsiteY7" fmla="*/ 4291864 h 4292220"/>
              <a:gd name="connsiteX0" fmla="*/ 0 w 8260932"/>
              <a:gd name="connsiteY0" fmla="*/ 4291864 h 4292220"/>
              <a:gd name="connsiteX1" fmla="*/ 548849 w 8260932"/>
              <a:gd name="connsiteY1" fmla="*/ 43898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7712083"/>
              <a:gd name="connsiteY0" fmla="*/ 4289231 h 4292220"/>
              <a:gd name="connsiteX1" fmla="*/ 0 w 7712083"/>
              <a:gd name="connsiteY1" fmla="*/ 438981 h 4292220"/>
              <a:gd name="connsiteX2" fmla="*/ 437006 w 7712083"/>
              <a:gd name="connsiteY2" fmla="*/ 0 h 4292220"/>
              <a:gd name="connsiteX3" fmla="*/ 7712083 w 7712083"/>
              <a:gd name="connsiteY3" fmla="*/ 0 h 4292220"/>
              <a:gd name="connsiteX4" fmla="*/ 3454802 w 7712083"/>
              <a:gd name="connsiteY4" fmla="*/ 4292220 h 4292220"/>
              <a:gd name="connsiteX5" fmla="*/ 0 w 7712083"/>
              <a:gd name="connsiteY5" fmla="*/ 4289231 h 429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12083" h="4292220">
                <a:moveTo>
                  <a:pt x="0" y="4289231"/>
                </a:moveTo>
                <a:lnTo>
                  <a:pt x="0" y="438981"/>
                </a:lnTo>
                <a:lnTo>
                  <a:pt x="437006" y="0"/>
                </a:lnTo>
                <a:lnTo>
                  <a:pt x="7712083" y="0"/>
                </a:lnTo>
                <a:lnTo>
                  <a:pt x="3454802" y="4292220"/>
                </a:lnTo>
                <a:lnTo>
                  <a:pt x="0" y="4289231"/>
                </a:lnTo>
                <a:close/>
              </a:path>
            </a:pathLst>
          </a:custGeom>
          <a:solidFill>
            <a:srgbClr val="00AAB5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5" name="Right Triangle 14"/>
          <p:cNvSpPr/>
          <p:nvPr userDrawn="1"/>
        </p:nvSpPr>
        <p:spPr>
          <a:xfrm flipH="1">
            <a:off x="8618798" y="5392739"/>
            <a:ext cx="204787" cy="204787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16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4580" y="341313"/>
            <a:ext cx="2270125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921890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18" Type="http://schemas.openxmlformats.org/officeDocument/2006/relationships/image" Target="../media/image3.emf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801" r:id="rId6"/>
    <p:sldLayoutId id="2147483798" r:id="rId7"/>
    <p:sldLayoutId id="2147483799" r:id="rId8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80" charset="-128"/>
          <a:cs typeface="ＭＳ Ｐゴシック" pitchFamily="-80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80" charset="-128"/>
          <a:cs typeface="ＭＳ Ｐゴシック" pitchFamily="-80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6768" y="306388"/>
            <a:ext cx="7680960" cy="474662"/>
          </a:xfrm>
          <a:prstGeom prst="rect">
            <a:avLst/>
          </a:prstGeom>
        </p:spPr>
        <p:txBody>
          <a:bodyPr vert="horz" lIns="0" tIns="45720" rIns="0" bIns="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74388" y="1381124"/>
            <a:ext cx="8595360" cy="493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32271" y="6561034"/>
            <a:ext cx="3683701" cy="236748"/>
          </a:xfrm>
          <a:prstGeom prst="rect">
            <a:avLst/>
          </a:prstGeom>
          <a:noFill/>
        </p:spPr>
        <p:txBody>
          <a:bodyPr wrap="none" lIns="0" tIns="41029" rIns="0" bIns="41029" anchor="ctr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cap="all" dirty="0">
                <a:solidFill>
                  <a:prstClr val="black"/>
                </a:solidFill>
                <a:latin typeface="Calibri"/>
                <a:ea typeface="+mn-ea"/>
                <a:cs typeface="Arial" pitchFamily="34" charset="0"/>
              </a:rPr>
              <a:t>|   </a:t>
            </a:r>
            <a:r>
              <a:rPr lang="en-US" sz="1000" cap="all" dirty="0" smtClean="0">
                <a:solidFill>
                  <a:prstClr val="black"/>
                </a:solidFill>
                <a:latin typeface="Calibri"/>
                <a:ea typeface="+mn-ea"/>
                <a:cs typeface="Arial" pitchFamily="34" charset="0"/>
              </a:rPr>
              <a:t>Heterogeneous-race-free Memory Models|   march 4, 2014 </a:t>
            </a:r>
            <a:endParaRPr lang="en-US" sz="1000" cap="all" dirty="0">
              <a:solidFill>
                <a:prstClr val="black"/>
              </a:solidFill>
              <a:latin typeface="Calibri"/>
              <a:ea typeface="+mn-ea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6087" y="6561034"/>
            <a:ext cx="150682" cy="236748"/>
          </a:xfrm>
          <a:prstGeom prst="rect">
            <a:avLst/>
          </a:prstGeom>
          <a:noFill/>
        </p:spPr>
        <p:txBody>
          <a:bodyPr wrap="none" lIns="0" tIns="41029" rIns="0" bIns="41029" anchor="ctr">
            <a:spAutoFit/>
          </a:bodyPr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F3616FDC-18D0-40FB-88F2-6EE7CA6E4DB4}" type="slidenum">
              <a:rPr lang="en-US" sz="1000" cap="all">
                <a:solidFill>
                  <a:prstClr val="black"/>
                </a:solidFill>
                <a:latin typeface="Calibri"/>
                <a:ea typeface="+mn-ea"/>
                <a:cs typeface="Arial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cap="all" dirty="0">
              <a:solidFill>
                <a:prstClr val="black"/>
              </a:solidFill>
              <a:latin typeface="Calibri"/>
              <a:ea typeface="+mn-ea"/>
              <a:cs typeface="Arial" pitchFamily="34" charset="0"/>
            </a:endParaRPr>
          </a:p>
        </p:txBody>
      </p:sp>
      <p:pic>
        <p:nvPicPr>
          <p:cNvPr id="7" name="Picture 9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9351" y="344925"/>
            <a:ext cx="120173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3449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kern="1200" cap="all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ts val="800"/>
        </a:spcBef>
        <a:spcAft>
          <a:spcPct val="0"/>
        </a:spcAft>
        <a:buClr>
          <a:schemeClr val="tx1"/>
        </a:buClr>
        <a:buFont typeface="Wingdings 3" pitchFamily="18" charset="2"/>
        <a:buChar char="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547688" indent="-180975" algn="l" rtl="0" eaLnBrk="1" fontAlgn="base" hangingPunct="1">
        <a:spcBef>
          <a:spcPts val="300"/>
        </a:spcBef>
        <a:spcAft>
          <a:spcPct val="0"/>
        </a:spcAft>
        <a:buClr>
          <a:schemeClr val="tx1"/>
        </a:buClr>
        <a:buFont typeface="Calibri" pitchFamily="34" charset="0"/>
        <a:buChar char="‒"/>
        <a:defRPr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914400" indent="-168275" algn="l" rtl="0" eaLnBrk="1" fontAlgn="base" hangingPunct="1">
        <a:spcBef>
          <a:spcPts val="300"/>
        </a:spcBef>
        <a:spcAft>
          <a:spcPct val="0"/>
        </a:spcAft>
        <a:buClr>
          <a:schemeClr val="tx1"/>
        </a:buClr>
        <a:buFont typeface="Calibri" pitchFamily="34" charset="0"/>
        <a:buChar char="‒"/>
        <a:defRPr sz="16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371600" indent="-182563" algn="l" rtl="0" eaLnBrk="1" fontAlgn="base" hangingPunct="1">
        <a:spcBef>
          <a:spcPts val="300"/>
        </a:spcBef>
        <a:spcAft>
          <a:spcPct val="0"/>
        </a:spcAft>
        <a:buClr>
          <a:schemeClr val="tx1"/>
        </a:buClr>
        <a:buFont typeface="Calibri" pitchFamily="34" charset="0"/>
        <a:buChar char="‒"/>
        <a:defRPr sz="12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1644650" indent="-163513" algn="l" rtl="0" eaLnBrk="1" fontAlgn="base" hangingPunct="1">
        <a:spcBef>
          <a:spcPts val="300"/>
        </a:spcBef>
        <a:spcAft>
          <a:spcPct val="0"/>
        </a:spcAft>
        <a:buClr>
          <a:schemeClr val="tx1"/>
        </a:buClr>
        <a:buFont typeface="Calibri" pitchFamily="34" charset="0"/>
        <a:buChar char="‒"/>
        <a:defRPr sz="12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679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80" charset="-128"/>
          <a:cs typeface="ＭＳ Ｐゴシック" pitchFamily="-80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80" charset="-128"/>
          <a:cs typeface="ＭＳ Ｐゴシック" pitchFamily="-80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44296"/>
            <a:ext cx="7772400" cy="1470025"/>
          </a:xfrm>
          <a:effectLst/>
        </p:spPr>
        <p:txBody>
          <a:bodyPr/>
          <a:lstStyle/>
          <a:p>
            <a:r>
              <a:rPr lang="en-US" sz="5400" spc="200" dirty="0" smtClean="0">
                <a:solidFill>
                  <a:schemeClr val="accent5"/>
                </a:solidFill>
                <a:effectLst/>
              </a:rPr>
              <a:t>Whither </a:t>
            </a:r>
            <a:r>
              <a:rPr lang="en-US" sz="5400" spc="200" dirty="0" err="1" smtClean="0">
                <a:solidFill>
                  <a:schemeClr val="accent5"/>
                </a:solidFill>
                <a:effectLst/>
              </a:rPr>
              <a:t>Acoherent</a:t>
            </a:r>
            <a:r>
              <a:rPr lang="en-US" sz="5400" dirty="0" smtClean="0">
                <a:solidFill>
                  <a:schemeClr val="accent5"/>
                </a:solidFill>
                <a:effectLst/>
              </a:rPr>
              <a:t> </a:t>
            </a:r>
            <a:br>
              <a:rPr lang="en-US" sz="5400" dirty="0" smtClean="0">
                <a:solidFill>
                  <a:schemeClr val="accent5"/>
                </a:solidFill>
                <a:effectLst/>
              </a:rPr>
            </a:br>
            <a:r>
              <a:rPr lang="en-US" sz="5400" dirty="0" smtClean="0">
                <a:solidFill>
                  <a:schemeClr val="accent5"/>
                </a:solidFill>
                <a:effectLst/>
              </a:rPr>
              <a:t>Shared Memory?</a:t>
            </a:r>
            <a:endParaRPr lang="en-US" sz="5400" dirty="0">
              <a:solidFill>
                <a:schemeClr val="accent5"/>
              </a:solidFill>
              <a:effectLst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098" y="3755009"/>
            <a:ext cx="7969101" cy="17526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Mark D. Hill</a:t>
            </a:r>
          </a:p>
          <a:p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UW-Madison Computer Sciences</a:t>
            </a:r>
            <a:endParaRPr lang="en-US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Workshop </a:t>
            </a:r>
            <a:r>
              <a:rPr lang="en-US" sz="2800" dirty="0" smtClean="0">
                <a:solidFill>
                  <a:schemeClr val="tx1"/>
                </a:solidFill>
              </a:rPr>
              <a:t>on Negative Outcomes,</a:t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Post-mortems</a:t>
            </a:r>
            <a:r>
              <a:rPr lang="en-US" sz="2800" dirty="0">
                <a:solidFill>
                  <a:schemeClr val="tx1"/>
                </a:solidFill>
              </a:rPr>
              <a:t>, </a:t>
            </a:r>
            <a:r>
              <a:rPr lang="en-US" sz="2800" dirty="0" smtClean="0">
                <a:solidFill>
                  <a:schemeClr val="tx1"/>
                </a:solidFill>
              </a:rPr>
              <a:t>and Experiences (NOPE)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December 2015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759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Checkout/Checkin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3984" y="1188357"/>
            <a:ext cx="5150991" cy="1049111"/>
          </a:xfrm>
        </p:spPr>
        <p:txBody>
          <a:bodyPr/>
          <a:lstStyle/>
          <a:p>
            <a:r>
              <a:rPr lang="en-US" b="1" dirty="0" smtClean="0"/>
              <a:t>Checkout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  Pull data into private storage</a:t>
            </a:r>
          </a:p>
          <a:p>
            <a:endParaRPr lang="en-US" dirty="0" smtClean="0"/>
          </a:p>
        </p:txBody>
      </p:sp>
      <p:sp>
        <p:nvSpPr>
          <p:cNvPr id="5" name="Oval 4"/>
          <p:cNvSpPr/>
          <p:nvPr/>
        </p:nvSpPr>
        <p:spPr>
          <a:xfrm>
            <a:off x="6003128" y="4180116"/>
            <a:ext cx="948865" cy="969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P</a:t>
            </a: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6022599" y="3027872"/>
            <a:ext cx="961967" cy="9041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09583" y="3027872"/>
            <a:ext cx="961967" cy="9041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22599" y="1132115"/>
            <a:ext cx="2459420" cy="13933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flipV="1">
            <a:off x="6520541" y="2181933"/>
            <a:ext cx="551877" cy="987458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800" dirty="0" smtClean="0"/>
              <a:t>CI</a:t>
            </a:r>
            <a:endParaRPr lang="en-US" sz="1800" dirty="0"/>
          </a:p>
        </p:txBody>
      </p:sp>
      <p:sp>
        <p:nvSpPr>
          <p:cNvPr id="12" name="Oval 11"/>
          <p:cNvSpPr/>
          <p:nvPr/>
        </p:nvSpPr>
        <p:spPr>
          <a:xfrm>
            <a:off x="7409583" y="4180116"/>
            <a:ext cx="948865" cy="969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P</a:t>
            </a:r>
            <a:endParaRPr lang="en-US" sz="1800" dirty="0"/>
          </a:p>
        </p:txBody>
      </p:sp>
      <p:sp>
        <p:nvSpPr>
          <p:cNvPr id="13" name="Down Arrow 12"/>
          <p:cNvSpPr/>
          <p:nvPr/>
        </p:nvSpPr>
        <p:spPr>
          <a:xfrm flipV="1">
            <a:off x="7897484" y="2181933"/>
            <a:ext cx="551877" cy="987458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800" dirty="0" smtClean="0"/>
              <a:t>CI</a:t>
            </a:r>
            <a:endParaRPr lang="en-US" sz="1800" dirty="0"/>
          </a:p>
        </p:txBody>
      </p:sp>
      <p:sp>
        <p:nvSpPr>
          <p:cNvPr id="14" name="Down Arrow 13"/>
          <p:cNvSpPr/>
          <p:nvPr/>
        </p:nvSpPr>
        <p:spPr>
          <a:xfrm>
            <a:off x="6022599" y="2181933"/>
            <a:ext cx="551877" cy="987458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800" dirty="0" smtClean="0"/>
              <a:t>CO</a:t>
            </a:r>
            <a:endParaRPr lang="en-US" sz="1800" dirty="0"/>
          </a:p>
        </p:txBody>
      </p:sp>
      <p:sp>
        <p:nvSpPr>
          <p:cNvPr id="15" name="Down Arrow 14"/>
          <p:cNvSpPr/>
          <p:nvPr/>
        </p:nvSpPr>
        <p:spPr>
          <a:xfrm>
            <a:off x="7421809" y="2214587"/>
            <a:ext cx="551877" cy="987458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800" dirty="0" smtClean="0"/>
              <a:t>CO</a:t>
            </a:r>
            <a:endParaRPr lang="en-US" sz="1800" dirty="0"/>
          </a:p>
        </p:txBody>
      </p:sp>
      <p:sp>
        <p:nvSpPr>
          <p:cNvPr id="16" name="Rectangle 15"/>
          <p:cNvSpPr/>
          <p:nvPr/>
        </p:nvSpPr>
        <p:spPr>
          <a:xfrm>
            <a:off x="6101441" y="1657350"/>
            <a:ext cx="419100" cy="76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862868" y="1657350"/>
            <a:ext cx="419100" cy="76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687934" y="1657350"/>
            <a:ext cx="419100" cy="76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101441" y="3381375"/>
            <a:ext cx="419100" cy="76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01441" y="3457575"/>
            <a:ext cx="419100" cy="76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01441" y="3533775"/>
            <a:ext cx="419100" cy="76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324600" y="1771650"/>
            <a:ext cx="19050" cy="1495425"/>
          </a:xfrm>
          <a:custGeom>
            <a:avLst/>
            <a:gdLst>
              <a:gd name="connsiteX0" fmla="*/ 19050 w 19050"/>
              <a:gd name="connsiteY0" fmla="*/ 0 h 1495425"/>
              <a:gd name="connsiteX1" fmla="*/ 0 w 19050"/>
              <a:gd name="connsiteY1" fmla="*/ 1495425 h 149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495425">
                <a:moveTo>
                  <a:pt x="19050" y="0"/>
                </a:moveTo>
                <a:lnTo>
                  <a:pt x="0" y="1495425"/>
                </a:lnTo>
              </a:path>
            </a:pathLst>
          </a:cu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6286500" y="1752600"/>
            <a:ext cx="866775" cy="1533525"/>
          </a:xfrm>
          <a:custGeom>
            <a:avLst/>
            <a:gdLst>
              <a:gd name="connsiteX0" fmla="*/ 809625 w 866775"/>
              <a:gd name="connsiteY0" fmla="*/ 0 h 1533525"/>
              <a:gd name="connsiteX1" fmla="*/ 752475 w 866775"/>
              <a:gd name="connsiteY1" fmla="*/ 209550 h 1533525"/>
              <a:gd name="connsiteX2" fmla="*/ 123825 w 866775"/>
              <a:gd name="connsiteY2" fmla="*/ 228600 h 1533525"/>
              <a:gd name="connsiteX3" fmla="*/ 9525 w 866775"/>
              <a:gd name="connsiteY3" fmla="*/ 1533525 h 153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6775" h="1533525">
                <a:moveTo>
                  <a:pt x="809625" y="0"/>
                </a:moveTo>
                <a:cubicBezTo>
                  <a:pt x="838200" y="85725"/>
                  <a:pt x="866775" y="171450"/>
                  <a:pt x="752475" y="209550"/>
                </a:cubicBezTo>
                <a:cubicBezTo>
                  <a:pt x="638175" y="247650"/>
                  <a:pt x="247650" y="7938"/>
                  <a:pt x="123825" y="228600"/>
                </a:cubicBezTo>
                <a:cubicBezTo>
                  <a:pt x="0" y="449262"/>
                  <a:pt x="4762" y="991393"/>
                  <a:pt x="9525" y="1533525"/>
                </a:cubicBezTo>
              </a:path>
            </a:pathLst>
          </a:cu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6281738" y="1712913"/>
            <a:ext cx="1770062" cy="1525587"/>
          </a:xfrm>
          <a:custGeom>
            <a:avLst/>
            <a:gdLst>
              <a:gd name="connsiteX0" fmla="*/ 1585912 w 1770062"/>
              <a:gd name="connsiteY0" fmla="*/ 58737 h 1525587"/>
              <a:gd name="connsiteX1" fmla="*/ 1547812 w 1770062"/>
              <a:gd name="connsiteY1" fmla="*/ 201612 h 1525587"/>
              <a:gd name="connsiteX2" fmla="*/ 252412 w 1770062"/>
              <a:gd name="connsiteY2" fmla="*/ 220662 h 1525587"/>
              <a:gd name="connsiteX3" fmla="*/ 33337 w 1770062"/>
              <a:gd name="connsiteY3" fmla="*/ 1525587 h 152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0062" h="1525587">
                <a:moveTo>
                  <a:pt x="1585912" y="58737"/>
                </a:moveTo>
                <a:cubicBezTo>
                  <a:pt x="1677987" y="116681"/>
                  <a:pt x="1770062" y="174625"/>
                  <a:pt x="1547812" y="201612"/>
                </a:cubicBezTo>
                <a:cubicBezTo>
                  <a:pt x="1325562" y="228599"/>
                  <a:pt x="504825" y="0"/>
                  <a:pt x="252412" y="220662"/>
                </a:cubicBezTo>
                <a:cubicBezTo>
                  <a:pt x="0" y="441325"/>
                  <a:pt x="16668" y="983456"/>
                  <a:pt x="33337" y="1525587"/>
                </a:cubicBezTo>
              </a:path>
            </a:pathLst>
          </a:cu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030261" y="1885950"/>
            <a:ext cx="419100" cy="76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63561" y="3495675"/>
            <a:ext cx="419100" cy="76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7972425" y="2028825"/>
            <a:ext cx="266700" cy="1438275"/>
          </a:xfrm>
          <a:custGeom>
            <a:avLst/>
            <a:gdLst>
              <a:gd name="connsiteX0" fmla="*/ 0 w 266700"/>
              <a:gd name="connsiteY0" fmla="*/ 1438275 h 1438275"/>
              <a:gd name="connsiteX1" fmla="*/ 209550 w 266700"/>
              <a:gd name="connsiteY1" fmla="*/ 942975 h 1438275"/>
              <a:gd name="connsiteX2" fmla="*/ 266700 w 266700"/>
              <a:gd name="connsiteY2" fmla="*/ 0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700" h="1438275">
                <a:moveTo>
                  <a:pt x="0" y="1438275"/>
                </a:moveTo>
                <a:cubicBezTo>
                  <a:pt x="82550" y="1310481"/>
                  <a:pt x="165100" y="1182687"/>
                  <a:pt x="209550" y="942975"/>
                </a:cubicBezTo>
                <a:cubicBezTo>
                  <a:pt x="254000" y="703263"/>
                  <a:pt x="260350" y="351631"/>
                  <a:pt x="266700" y="0"/>
                </a:cubicBezTo>
              </a:path>
            </a:pathLst>
          </a:cu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63984" y="2685960"/>
            <a:ext cx="4916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  <a:latin typeface="+mn-lt"/>
              </a:rPr>
              <a:t>Checkin</a:t>
            </a:r>
            <a:r>
              <a:rPr lang="en-US" dirty="0" smtClean="0">
                <a:solidFill>
                  <a:schemeClr val="accent5"/>
                </a:solidFill>
                <a:latin typeface="+mn-lt"/>
              </a:rPr>
              <a:t>: </a:t>
            </a:r>
          </a:p>
          <a:p>
            <a:r>
              <a:rPr lang="en-US" dirty="0" smtClean="0">
                <a:solidFill>
                  <a:schemeClr val="accent5"/>
                </a:solidFill>
                <a:latin typeface="+mn-lt"/>
              </a:rPr>
              <a:t>   Publish local updates globally</a:t>
            </a:r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63984" y="4180116"/>
            <a:ext cx="47596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  <a:latin typeface="+mn-lt"/>
              </a:rPr>
              <a:t>Checkout/Checkin are </a:t>
            </a:r>
          </a:p>
          <a:p>
            <a:r>
              <a:rPr lang="en-US" b="1" i="1" dirty="0" smtClean="0">
                <a:solidFill>
                  <a:schemeClr val="accent5"/>
                </a:solidFill>
                <a:latin typeface="+mn-lt"/>
              </a:rPr>
              <a:t>not</a:t>
            </a:r>
            <a:r>
              <a:rPr lang="en-US" b="1" dirty="0" smtClean="0">
                <a:solidFill>
                  <a:schemeClr val="accent5"/>
                </a:solidFill>
                <a:latin typeface="+mn-lt"/>
              </a:rPr>
              <a:t> </a:t>
            </a:r>
            <a:r>
              <a:rPr lang="en-US" dirty="0" smtClean="0">
                <a:solidFill>
                  <a:schemeClr val="accent5"/>
                </a:solidFill>
                <a:latin typeface="+mn-lt"/>
              </a:rPr>
              <a:t>synchronization primitives</a:t>
            </a:r>
          </a:p>
          <a:p>
            <a:r>
              <a:rPr lang="en-US" dirty="0" smtClean="0">
                <a:solidFill>
                  <a:schemeClr val="accent5"/>
                </a:solidFill>
                <a:latin typeface="+mn-lt"/>
              </a:rPr>
              <a:t>  - Closer to a FENCE</a:t>
            </a: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487746" y="2901404"/>
            <a:ext cx="6096000" cy="769441"/>
          </a:xfrm>
          <a:prstGeom prst="rect">
            <a:avLst/>
          </a:prstGeom>
          <a:solidFill>
            <a:schemeClr val="bg2"/>
          </a:solidFill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Granularity?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802761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/>
      <p:bldP spid="31" grpId="0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2232" y="3583180"/>
            <a:ext cx="1403498" cy="306215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82232" y="3583180"/>
            <a:ext cx="1403498" cy="7868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Stack</a:t>
            </a:r>
            <a:endParaRPr lang="en-US" sz="20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82232" y="6145618"/>
            <a:ext cx="1403498" cy="499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Code</a:t>
            </a:r>
            <a:endParaRPr lang="en-US" sz="20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82232" y="5869172"/>
            <a:ext cx="1403498" cy="276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BSS</a:t>
            </a:r>
            <a:endParaRPr lang="en-US" sz="20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82232" y="5454502"/>
            <a:ext cx="1403498" cy="4146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Data</a:t>
            </a:r>
            <a:endParaRPr lang="en-US" sz="20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82232" y="4369990"/>
            <a:ext cx="1403498" cy="10845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Heap</a:t>
            </a:r>
            <a:endParaRPr lang="en-US" sz="20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66330" y="809826"/>
            <a:ext cx="8664606" cy="2401216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ＭＳ Ｐゴシック" pitchFamily="-80" charset="-128"/>
                <a:cs typeface="ＭＳ Ｐゴシック" pitchFamily="-80" charset="-128"/>
              </a:rPr>
              <a:t>Compromise: Memory Segments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lang="en-US" sz="2000" dirty="0" smtClean="0">
                <a:latin typeface="+mn-lt"/>
                <a:ea typeface="ＭＳ Ｐゴシック" pitchFamily="-80" charset="-128"/>
              </a:rPr>
              <a:t>Linear partition of address space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80" charset="-128"/>
                <a:cs typeface="+mn-cs"/>
              </a:rPr>
              <a:t>CO/CI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80" charset="-128"/>
                <a:cs typeface="+mn-cs"/>
              </a:rPr>
              <a:t> segments at a time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-80" charset="-128"/>
              <a:cs typeface="+mn-cs"/>
            </a:endParaRPr>
          </a:p>
          <a:p>
            <a:pPr marL="285750" indent="-285750">
              <a:spcBef>
                <a:spcPct val="20000"/>
              </a:spcBef>
              <a:buFont typeface="Wingdings" pitchFamily="2" charset="2"/>
              <a:buChar char="§"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-80" charset="-128"/>
              <a:cs typeface="+mn-cs"/>
            </a:endParaRPr>
          </a:p>
          <a:p>
            <a:pPr marL="285750" indent="-28575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b="1" dirty="0" smtClean="0">
                <a:solidFill>
                  <a:schemeClr val="tx2"/>
                </a:solidFill>
                <a:latin typeface="+mn-lt"/>
                <a:ea typeface="ＭＳ Ｐゴシック" pitchFamily="-80" charset="-128"/>
              </a:rPr>
              <a:t>Observation: Programs are already segmented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 smtClean="0">
                <a:latin typeface="+mn-lt"/>
                <a:ea typeface="ＭＳ Ｐゴシック" pitchFamily="-80" charset="-128"/>
              </a:rPr>
              <a:t>Can r</a:t>
            </a: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-80" charset="-128"/>
                <a:cs typeface="+mn-cs"/>
              </a:rPr>
              <a:t>e-use layout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ＭＳ Ｐゴシック" pitchFamily="-80" charset="-128"/>
              <a:cs typeface="+mn-cs"/>
            </a:endParaRPr>
          </a:p>
        </p:txBody>
      </p:sp>
      <p:sp>
        <p:nvSpPr>
          <p:cNvPr id="15" name="Left Arrow 14"/>
          <p:cNvSpPr/>
          <p:nvPr/>
        </p:nvSpPr>
        <p:spPr>
          <a:xfrm>
            <a:off x="3168513" y="4582633"/>
            <a:ext cx="861237" cy="54226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029750" y="4369990"/>
            <a:ext cx="36926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Typical CO/CI granularity </a:t>
            </a:r>
          </a:p>
          <a:p>
            <a:r>
              <a:rPr lang="en-US" dirty="0" smtClean="0"/>
              <a:t>in </a:t>
            </a:r>
            <a:r>
              <a:rPr lang="en-US" i="1" dirty="0" smtClean="0"/>
              <a:t>existing</a:t>
            </a:r>
            <a:r>
              <a:rPr lang="en-US" dirty="0" smtClean="0"/>
              <a:t> C code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1063256" y="4125433"/>
            <a:ext cx="1998921" cy="1531088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05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3" grpId="0" build="p"/>
      <p:bldP spid="15" grpId="0" animBg="1"/>
      <p:bldP spid="16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 Types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420544" y="2874810"/>
            <a:ext cx="87645" cy="53256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60589" y="2874810"/>
            <a:ext cx="87645" cy="53256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420544" y="3484166"/>
            <a:ext cx="87645" cy="14605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660589" y="3476345"/>
            <a:ext cx="87645" cy="14605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73209" y="4447425"/>
            <a:ext cx="87645" cy="1291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413254" y="4447425"/>
            <a:ext cx="87645" cy="1291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173209" y="4109794"/>
            <a:ext cx="327690" cy="2307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73209" y="4659332"/>
            <a:ext cx="87645" cy="14605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13254" y="4659332"/>
            <a:ext cx="87645" cy="14605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500900" y="4114922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Acoherent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817569" y="2945709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Private</a:t>
            </a:r>
            <a:endParaRPr lang="en-US" dirty="0"/>
          </a:p>
        </p:txBody>
      </p:sp>
      <p:sp>
        <p:nvSpPr>
          <p:cNvPr id="18" name="Cloud Callout 17"/>
          <p:cNvSpPr/>
          <p:nvPr/>
        </p:nvSpPr>
        <p:spPr>
          <a:xfrm>
            <a:off x="2796639" y="3831506"/>
            <a:ext cx="2768261" cy="1182986"/>
          </a:xfrm>
          <a:prstGeom prst="cloudCallout">
            <a:avLst>
              <a:gd name="adj1" fmla="val -69737"/>
              <a:gd name="adj2" fmla="val -11655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Callout 18"/>
          <p:cNvSpPr/>
          <p:nvPr/>
        </p:nvSpPr>
        <p:spPr>
          <a:xfrm>
            <a:off x="2956328" y="2655162"/>
            <a:ext cx="2768261" cy="1182986"/>
          </a:xfrm>
          <a:prstGeom prst="cloudCallout">
            <a:avLst>
              <a:gd name="adj1" fmla="val -74435"/>
              <a:gd name="adj2" fmla="val 9205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57183" y="2951776"/>
            <a:ext cx="1403498" cy="306215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57183" y="2951776"/>
            <a:ext cx="1403498" cy="7868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Stack</a:t>
            </a:r>
            <a:endParaRPr lang="en-US" sz="20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57183" y="5514214"/>
            <a:ext cx="1403498" cy="499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Code</a:t>
            </a:r>
            <a:endParaRPr lang="en-US" sz="20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57183" y="5237768"/>
            <a:ext cx="1403498" cy="276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BSS</a:t>
            </a:r>
            <a:endParaRPr lang="en-US" sz="20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57183" y="4823098"/>
            <a:ext cx="1403498" cy="4146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Data</a:t>
            </a:r>
            <a:endParaRPr lang="en-US" sz="20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57183" y="3738586"/>
            <a:ext cx="1403498" cy="10845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Heap</a:t>
            </a:r>
            <a:endParaRPr lang="en-US" sz="20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171440" y="5438741"/>
            <a:ext cx="327690" cy="35888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173209" y="5898087"/>
            <a:ext cx="87645" cy="14605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413254" y="5887454"/>
            <a:ext cx="87645" cy="14605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500900" y="5438741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Coherent RO</a:t>
            </a:r>
            <a:endParaRPr lang="en-US" dirty="0"/>
          </a:p>
        </p:txBody>
      </p:sp>
      <p:sp>
        <p:nvSpPr>
          <p:cNvPr id="40" name="Cloud Callout 39"/>
          <p:cNvSpPr/>
          <p:nvPr/>
        </p:nvSpPr>
        <p:spPr>
          <a:xfrm>
            <a:off x="2796639" y="5155325"/>
            <a:ext cx="2927950" cy="1182986"/>
          </a:xfrm>
          <a:prstGeom prst="cloudCallout">
            <a:avLst>
              <a:gd name="adj1" fmla="val -69737"/>
              <a:gd name="adj2" fmla="val 29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671590" y="434055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</a:t>
            </a:r>
            <a:endParaRPr lang="en-US" dirty="0"/>
          </a:p>
        </p:txBody>
      </p:sp>
      <p:sp>
        <p:nvSpPr>
          <p:cNvPr id="42" name="Right Brace 41"/>
          <p:cNvSpPr/>
          <p:nvPr/>
        </p:nvSpPr>
        <p:spPr>
          <a:xfrm>
            <a:off x="2160681" y="3738586"/>
            <a:ext cx="472286" cy="17001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710213" y="3276921"/>
            <a:ext cx="1178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Private</a:t>
            </a:r>
            <a:endParaRPr lang="en-US" dirty="0"/>
          </a:p>
        </p:txBody>
      </p:sp>
      <p:sp>
        <p:nvSpPr>
          <p:cNvPr id="44" name="Right Brace 43"/>
          <p:cNvSpPr/>
          <p:nvPr/>
        </p:nvSpPr>
        <p:spPr>
          <a:xfrm>
            <a:off x="2199304" y="2962313"/>
            <a:ext cx="472286" cy="7762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710212" y="5566797"/>
            <a:ext cx="336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Shared, Read-Only</a:t>
            </a:r>
            <a:endParaRPr lang="en-US" dirty="0"/>
          </a:p>
        </p:txBody>
      </p:sp>
      <p:sp>
        <p:nvSpPr>
          <p:cNvPr id="46" name="Right Brace 45"/>
          <p:cNvSpPr/>
          <p:nvPr/>
        </p:nvSpPr>
        <p:spPr>
          <a:xfrm>
            <a:off x="2160681" y="5514214"/>
            <a:ext cx="472286" cy="49972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266330" y="809826"/>
            <a:ext cx="8664606" cy="117846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ＭＳ Ｐゴシック" pitchFamily="-80" charset="-128"/>
                <a:cs typeface="ＭＳ Ｐゴシック" pitchFamily="-80" charset="-128"/>
              </a:rPr>
              <a:t>Not all memory wants/needs</a:t>
            </a:r>
            <a:r>
              <a:rPr kumimoji="0" lang="en-US" sz="23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ＭＳ Ｐゴシック" pitchFamily="-80" charset="-128"/>
                <a:cs typeface="ＭＳ Ｐゴシック" pitchFamily="-80" charset="-128"/>
              </a:rPr>
              <a:t> </a:t>
            </a:r>
            <a:r>
              <a:rPr kumimoji="0" lang="en-US" sz="2300" b="1" i="0" u="none" strike="noStrike" kern="1200" cap="none" spc="0" normalizeH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ＭＳ Ｐゴシック" pitchFamily="-80" charset="-128"/>
                <a:cs typeface="ＭＳ Ｐゴシック" pitchFamily="-80" charset="-128"/>
              </a:rPr>
              <a:t>acoherence</a:t>
            </a:r>
            <a:endParaRPr lang="en-US" sz="2000" dirty="0" smtClean="0">
              <a:latin typeface="+mn-lt"/>
              <a:ea typeface="ＭＳ Ｐゴシック" pitchFamily="-80" charset="-128"/>
            </a:endParaRP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-80" charset="-128"/>
                <a:cs typeface="+mn-cs"/>
              </a:rPr>
              <a:t>Segment types </a:t>
            </a:r>
            <a:r>
              <a:rPr lang="en-US" sz="2000" dirty="0" smtClean="0">
                <a:latin typeface="+mn-lt"/>
                <a:ea typeface="ＭＳ Ｐゴシック" pitchFamily="-80" charset="-128"/>
              </a:rPr>
              <a:t>give different “views”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-80" charset="-128"/>
                <a:cs typeface="+mn-cs"/>
              </a:rPr>
              <a:t>Communicate </a:t>
            </a:r>
            <a:r>
              <a:rPr kumimoji="0" lang="en-US" sz="2000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-80" charset="-128"/>
                <a:cs typeface="+mn-cs"/>
              </a:rPr>
              <a:t>semantic</a:t>
            </a:r>
            <a:r>
              <a:rPr kumimoji="0" lang="en-US" sz="200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-80" charset="-128"/>
                <a:cs typeface="+mn-cs"/>
              </a:rPr>
              <a:t> information to HW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ＭＳ Ｐゴシック" pitchFamily="-80" charset="-128"/>
              <a:cs typeface="+mn-cs"/>
            </a:endParaRPr>
          </a:p>
        </p:txBody>
      </p:sp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6521301" y="3012728"/>
          <a:ext cx="217571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571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Available</a:t>
                      </a:r>
                      <a:r>
                        <a:rPr lang="en-US" baseline="0" dirty="0" smtClean="0"/>
                        <a:t> Types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Private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Coherent-RW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Coherent-RO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Acoherent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Device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745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9EF39"/>
                                      </p:to>
                                    </p:animClr>
                                    <p:set>
                                      <p:cBhvr>
                                        <p:cTn id="10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5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 animBg="1"/>
      <p:bldP spid="19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  <p:bldP spid="38" grpId="0" animBg="1"/>
      <p:bldP spid="39" grpId="0"/>
      <p:bldP spid="40" grpId="0" animBg="1"/>
      <p:bldP spid="41" grpId="0"/>
      <p:bldP spid="41" grpId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5" grpId="1"/>
      <p:bldP spid="46" grpId="0" animBg="1"/>
      <p:bldP spid="4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Finite Resources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so far is </a:t>
            </a:r>
            <a:r>
              <a:rPr lang="en-US" b="1" i="1" dirty="0" smtClean="0">
                <a:solidFill>
                  <a:schemeClr val="tx2"/>
                </a:solidFill>
              </a:rPr>
              <a:t>strong </a:t>
            </a:r>
            <a:r>
              <a:rPr lang="en-US" b="1" i="1" dirty="0" err="1" smtClean="0">
                <a:solidFill>
                  <a:schemeClr val="tx2"/>
                </a:solidFill>
              </a:rPr>
              <a:t>acoherence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/>
              <a:t>Likely requires prohibitive HW resources</a:t>
            </a:r>
          </a:p>
          <a:p>
            <a:r>
              <a:rPr lang="en-US" dirty="0" smtClean="0"/>
              <a:t>Also </a:t>
            </a:r>
            <a:r>
              <a:rPr lang="en-US" b="1" i="1" dirty="0" smtClean="0">
                <a:solidFill>
                  <a:schemeClr val="tx2"/>
                </a:solidFill>
              </a:rPr>
              <a:t>weak </a:t>
            </a:r>
            <a:r>
              <a:rPr lang="en-US" b="1" i="1" dirty="0" err="1" smtClean="0">
                <a:solidFill>
                  <a:schemeClr val="tx2"/>
                </a:solidFill>
              </a:rPr>
              <a:t>acoherence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tx2"/>
                </a:solidFill>
              </a:rPr>
              <a:t>best-effort </a:t>
            </a:r>
            <a:r>
              <a:rPr lang="en-US" b="1" i="1" dirty="0" err="1" smtClean="0">
                <a:solidFill>
                  <a:schemeClr val="tx2"/>
                </a:solidFill>
              </a:rPr>
              <a:t>acoherence</a:t>
            </a:r>
            <a:endParaRPr lang="en-US" b="1" i="1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/>
              <a:t>Still useful to software/hardware</a:t>
            </a:r>
          </a:p>
          <a:p>
            <a:pPr lvl="1"/>
            <a:endParaRPr lang="en-US" dirty="0" smtClean="0"/>
          </a:p>
          <a:p>
            <a:r>
              <a:rPr lang="en-US" b="1" dirty="0" smtClean="0">
                <a:solidFill>
                  <a:schemeClr val="tx2"/>
                </a:solidFill>
              </a:rPr>
              <a:t>Weak </a:t>
            </a:r>
            <a:r>
              <a:rPr lang="en-US" b="1" dirty="0" err="1" smtClean="0">
                <a:solidFill>
                  <a:schemeClr val="tx2"/>
                </a:solidFill>
              </a:rPr>
              <a:t>acoherence</a:t>
            </a:r>
            <a:r>
              <a:rPr lang="en-US" b="1" dirty="0" smtClean="0">
                <a:solidFill>
                  <a:schemeClr val="tx2"/>
                </a:solidFill>
              </a:rPr>
              <a:t>:</a:t>
            </a:r>
          </a:p>
          <a:p>
            <a:pPr lvl="1"/>
            <a:r>
              <a:rPr lang="en-US" dirty="0" smtClean="0"/>
              <a:t>Data visible early (before checkin)</a:t>
            </a:r>
          </a:p>
          <a:p>
            <a:pPr lvl="1"/>
            <a:endParaRPr lang="en-US" dirty="0" smtClean="0"/>
          </a:p>
          <a:p>
            <a:r>
              <a:rPr lang="en-US" b="1" dirty="0" smtClean="0">
                <a:solidFill>
                  <a:schemeClr val="tx2"/>
                </a:solidFill>
              </a:rPr>
              <a:t>Best-effort </a:t>
            </a:r>
            <a:r>
              <a:rPr lang="en-US" b="1" dirty="0" err="1" smtClean="0">
                <a:solidFill>
                  <a:schemeClr val="tx2"/>
                </a:solidFill>
              </a:rPr>
              <a:t>acoherence</a:t>
            </a:r>
            <a:r>
              <a:rPr lang="en-US" b="1" dirty="0" smtClean="0">
                <a:solidFill>
                  <a:schemeClr val="tx2"/>
                </a:solidFill>
              </a:rPr>
              <a:t>:</a:t>
            </a:r>
          </a:p>
          <a:p>
            <a:pPr lvl="1"/>
            <a:r>
              <a:rPr lang="en-US" dirty="0" smtClean="0"/>
              <a:t>Spontaneous checkouts at any time</a:t>
            </a:r>
          </a:p>
          <a:p>
            <a:pPr lvl="2"/>
            <a:r>
              <a:rPr lang="en-US" dirty="0" smtClean="0"/>
              <a:t>+ SW notification</a:t>
            </a:r>
          </a:p>
          <a:p>
            <a:pPr lvl="1"/>
            <a:r>
              <a:rPr lang="en-US" dirty="0" smtClean="0"/>
              <a:t>All-or-nothing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34868" y="2743200"/>
            <a:ext cx="4096068" cy="830997"/>
          </a:xfrm>
          <a:prstGeom prst="rect">
            <a:avLst/>
          </a:prstGeom>
          <a:solidFill>
            <a:schemeClr val="bg2"/>
          </a:solidFill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Synchronized =&gt; </a:t>
            </a:r>
          </a:p>
          <a:p>
            <a:pPr algn="ctr"/>
            <a:r>
              <a:rPr lang="en-US" b="1" dirty="0" smtClean="0"/>
              <a:t>not a problem</a:t>
            </a:r>
            <a:endParaRPr lang="en-US" b="1" dirty="0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rot="10800000" flipV="1">
            <a:off x="3710764" y="3158698"/>
            <a:ext cx="1124105" cy="1480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87266" y="3944679"/>
            <a:ext cx="4096068" cy="830997"/>
          </a:xfrm>
          <a:prstGeom prst="rect">
            <a:avLst/>
          </a:prstGeom>
          <a:solidFill>
            <a:schemeClr val="bg2"/>
          </a:solidFill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Hybrid Runtimes =&gt;</a:t>
            </a:r>
          </a:p>
          <a:p>
            <a:pPr algn="ctr"/>
            <a:r>
              <a:rPr lang="en-US" b="1" dirty="0" smtClean="0"/>
              <a:t>not a problem</a:t>
            </a:r>
            <a:endParaRPr lang="en-US" b="1" dirty="0"/>
          </a:p>
        </p:txBody>
      </p:sp>
      <p:cxnSp>
        <p:nvCxnSpPr>
          <p:cNvPr id="9" name="Straight Arrow Connector 8"/>
          <p:cNvCxnSpPr>
            <a:stCxn id="8" idx="1"/>
          </p:cNvCxnSpPr>
          <p:nvPr/>
        </p:nvCxnSpPr>
        <p:spPr>
          <a:xfrm rot="10800000" flipV="1">
            <a:off x="4476312" y="4360177"/>
            <a:ext cx="510955" cy="2330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834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ASM-CMP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MIPS</a:t>
            </a:r>
          </a:p>
          <a:p>
            <a:pPr lvl="1"/>
            <a:r>
              <a:rPr lang="en-US" dirty="0" smtClean="0"/>
              <a:t>+ special </a:t>
            </a:r>
            <a:r>
              <a:rPr lang="en-US" dirty="0" err="1" smtClean="0"/>
              <a:t>insns</a:t>
            </a:r>
            <a:r>
              <a:rPr lang="en-US" dirty="0" smtClean="0"/>
              <a:t>, e.g., </a:t>
            </a:r>
            <a:r>
              <a:rPr lang="en-US" b="1" dirty="0" smtClean="0">
                <a:latin typeface="Monospac821 BT"/>
              </a:rPr>
              <a:t>checkout</a:t>
            </a:r>
            <a:r>
              <a:rPr lang="en-US" dirty="0" smtClean="0"/>
              <a:t>, </a:t>
            </a:r>
            <a:r>
              <a:rPr lang="en-US" b="1" dirty="0" smtClean="0">
                <a:latin typeface="Monospac821 BT"/>
              </a:rPr>
              <a:t>checkin</a:t>
            </a:r>
          </a:p>
          <a:p>
            <a:pPr lvl="1"/>
            <a:r>
              <a:rPr lang="en-US" dirty="0" smtClean="0"/>
              <a:t>Uses segments, no paging</a:t>
            </a:r>
          </a:p>
          <a:p>
            <a:pPr lvl="2"/>
            <a:r>
              <a:rPr lang="en-US" dirty="0" smtClean="0"/>
              <a:t>Maintains flat address space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 </a:t>
            </a:r>
            <a:r>
              <a:rPr lang="en-US" strike="sngStrike" dirty="0" smtClean="0"/>
              <a:t>Coherence protocol </a:t>
            </a:r>
            <a:r>
              <a:rPr lang="en-US" dirty="0" smtClean="0"/>
              <a:t>-&gt; </a:t>
            </a:r>
            <a:r>
              <a:rPr lang="en-US" b="1" dirty="0" smtClean="0">
                <a:solidFill>
                  <a:schemeClr val="accent4"/>
                </a:solidFill>
              </a:rPr>
              <a:t>Acoherence Engine</a:t>
            </a:r>
          </a:p>
          <a:p>
            <a:pPr lvl="1"/>
            <a:r>
              <a:rPr lang="en-US" dirty="0" smtClean="0"/>
              <a:t>DMA for caches</a:t>
            </a:r>
          </a:p>
          <a:p>
            <a:pPr lvl="2"/>
            <a:r>
              <a:rPr lang="en-US" dirty="0" smtClean="0"/>
              <a:t>Selectively move data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967562" y="1488558"/>
            <a:ext cx="6092456" cy="90376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Skipping the Details</a:t>
            </a:r>
            <a:endParaRPr lang="en-US" sz="44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Acoherence 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330" y="905522"/>
            <a:ext cx="8664606" cy="5144404"/>
          </a:xfrm>
        </p:spPr>
        <p:txBody>
          <a:bodyPr/>
          <a:lstStyle/>
          <a:p>
            <a:pPr lvl="1"/>
            <a:endParaRPr lang="en-US" dirty="0" smtClean="0"/>
          </a:p>
          <a:p>
            <a:r>
              <a:rPr lang="en-US" dirty="0" smtClean="0"/>
              <a:t>Three main responsibilities: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Checkout:</a:t>
            </a:r>
          </a:p>
          <a:p>
            <a:pPr lvl="2"/>
            <a:r>
              <a:rPr lang="en-US" dirty="0" smtClean="0"/>
              <a:t>Invalidate all segment data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Checkin:</a:t>
            </a:r>
          </a:p>
          <a:p>
            <a:pPr lvl="2"/>
            <a:r>
              <a:rPr lang="en-US" dirty="0" smtClean="0"/>
              <a:t>Write back all dirty segment data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Order:</a:t>
            </a:r>
          </a:p>
          <a:p>
            <a:pPr lvl="2"/>
            <a:r>
              <a:rPr lang="en-US" dirty="0" smtClean="0"/>
              <a:t>Detect CI-CO pairs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FSM like coherence, but </a:t>
            </a:r>
            <a:r>
              <a:rPr lang="en-US" b="1" i="1" dirty="0" smtClean="0">
                <a:solidFill>
                  <a:schemeClr val="accent1"/>
                </a:solidFill>
              </a:rPr>
              <a:t>few races, no directory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40345" y="3437395"/>
            <a:ext cx="2621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Timestamp based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rot="10800000" flipV="1">
            <a:off x="2721935" y="3689493"/>
            <a:ext cx="128654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40345" y="1775637"/>
            <a:ext cx="3078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Lazy Flash Invalidate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rot="10800000">
            <a:off x="2721936" y="2030819"/>
            <a:ext cx="1286539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40345" y="2583712"/>
            <a:ext cx="2173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Track write set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2721935" y="2838894"/>
            <a:ext cx="128654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>
            <a:off x="7065275" y="1775637"/>
            <a:ext cx="382772" cy="126974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448047" y="1845048"/>
            <a:ext cx="17443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Decoupled </a:t>
            </a:r>
          </a:p>
          <a:p>
            <a:r>
              <a:rPr lang="en-US" dirty="0" err="1" smtClean="0"/>
              <a:t>Metastate</a:t>
            </a:r>
            <a:endParaRPr lang="en-US" dirty="0" smtClean="0"/>
          </a:p>
          <a:p>
            <a:r>
              <a:rPr lang="en-US" dirty="0" smtClean="0"/>
              <a:t>Cache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10" grpId="0"/>
      <p:bldP spid="12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/>
        </p:nvGraphicFramePr>
        <p:xfrm>
          <a:off x="0" y="1241425"/>
          <a:ext cx="9032875" cy="4375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53902" y="5566143"/>
            <a:ext cx="7772399" cy="88250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Comparable performance</a:t>
            </a:r>
            <a:endParaRPr lang="en-US" sz="44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2541181" y="2087526"/>
            <a:ext cx="478466" cy="2806995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445795" y="2154866"/>
            <a:ext cx="478466" cy="2806995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30325" y="2059173"/>
            <a:ext cx="478466" cy="2806995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5248939" y="2020189"/>
            <a:ext cx="478466" cy="2806995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68078" y="5569687"/>
            <a:ext cx="7772399" cy="88250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Checkout too much</a:t>
            </a:r>
            <a:endParaRPr lang="en-US" sz="4400" b="1" dirty="0"/>
          </a:p>
        </p:txBody>
      </p:sp>
      <p:sp>
        <p:nvSpPr>
          <p:cNvPr id="17" name="Rectangle 16"/>
          <p:cNvSpPr/>
          <p:nvPr/>
        </p:nvSpPr>
        <p:spPr>
          <a:xfrm>
            <a:off x="660990" y="5114260"/>
            <a:ext cx="7772399" cy="134147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False Sharing/ </a:t>
            </a:r>
          </a:p>
          <a:p>
            <a:pPr algn="ctr"/>
            <a:r>
              <a:rPr lang="en-US" sz="4400" b="1" dirty="0" smtClean="0"/>
              <a:t>Migratory Sharing</a:t>
            </a:r>
            <a:endParaRPr lang="en-US" sz="4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</a:t>
            </a:r>
            <a:endParaRPr lang="en-US" dirty="0"/>
          </a:p>
        </p:txBody>
      </p:sp>
      <p:graphicFrame>
        <p:nvGraphicFramePr>
          <p:cNvPr id="5" name="Chart 4"/>
          <p:cNvGraphicFramePr/>
          <p:nvPr/>
        </p:nvGraphicFramePr>
        <p:xfrm>
          <a:off x="0" y="1317625"/>
          <a:ext cx="9144000" cy="4222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8445795" y="1857142"/>
            <a:ext cx="478466" cy="2806995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0990" y="5114260"/>
            <a:ext cx="7772399" cy="134147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Less Energy </a:t>
            </a:r>
          </a:p>
          <a:p>
            <a:pPr algn="ctr"/>
            <a:r>
              <a:rPr lang="en-US" sz="4400" b="1" dirty="0" smtClean="0"/>
              <a:t>(Same Performance)</a:t>
            </a:r>
            <a:endParaRPr lang="en-US" sz="44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– ASM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Relaxed consistency models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Release Consistency (ISCA 1990)</a:t>
            </a:r>
          </a:p>
          <a:p>
            <a:pPr lvl="2"/>
            <a:r>
              <a:rPr lang="en-US" dirty="0" smtClean="0"/>
              <a:t>Acquire/Release </a:t>
            </a:r>
            <a:r>
              <a:rPr lang="en-US" dirty="0" smtClean="0">
                <a:latin typeface="Calibri"/>
                <a:cs typeface="Calibri"/>
              </a:rPr>
              <a:t>≈</a:t>
            </a:r>
            <a:r>
              <a:rPr lang="en-US" dirty="0" smtClean="0"/>
              <a:t> CO/CI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DRF-0 (ISCA 1990), DRF-1 (PDS 1993)</a:t>
            </a:r>
          </a:p>
          <a:p>
            <a:pPr lvl="2"/>
            <a:r>
              <a:rPr lang="en-US" dirty="0" smtClean="0"/>
              <a:t>SC for DRF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Weak ordering (ISCA 1998)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b="1" dirty="0" smtClean="0"/>
              <a:t>Semantic Segmentation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Cohesion (ISCA 2011)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Entry consistency (CMU-TR 1991)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– ASM-CMP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Rigel</a:t>
            </a:r>
            <a:r>
              <a:rPr lang="en-US" b="1" dirty="0" smtClean="0"/>
              <a:t>: IEEE Micro 2011</a:t>
            </a:r>
          </a:p>
          <a:p>
            <a:pPr lvl="1"/>
            <a:r>
              <a:rPr lang="en-US" dirty="0" smtClean="0"/>
              <a:t>Differentiates coherent/incoherent</a:t>
            </a:r>
          </a:p>
          <a:p>
            <a:r>
              <a:rPr lang="en-US" b="1" dirty="0" err="1" smtClean="0"/>
              <a:t>Treadmarks</a:t>
            </a:r>
            <a:r>
              <a:rPr lang="en-US" b="1" dirty="0" smtClean="0"/>
              <a:t>: ISCA 1992</a:t>
            </a:r>
          </a:p>
          <a:p>
            <a:pPr lvl="1"/>
            <a:r>
              <a:rPr lang="en-US" dirty="0" smtClean="0"/>
              <a:t>Twinning and </a:t>
            </a:r>
            <a:r>
              <a:rPr lang="en-US" dirty="0" err="1" smtClean="0"/>
              <a:t>diffing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Title/Abstract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330" y="1400175"/>
            <a:ext cx="8664606" cy="5132946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Title: Whither </a:t>
            </a:r>
            <a:r>
              <a:rPr lang="en-US" sz="1600" dirty="0" err="1">
                <a:solidFill>
                  <a:schemeClr val="tx1"/>
                </a:solidFill>
              </a:rPr>
              <a:t>Acoherent</a:t>
            </a:r>
            <a:r>
              <a:rPr lang="en-US" sz="1600" dirty="0">
                <a:solidFill>
                  <a:schemeClr val="tx1"/>
                </a:solidFill>
              </a:rPr>
              <a:t> Shared Memory?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Speaker: Mark D. Hill, UW-Madison Computer Sciences</a:t>
            </a:r>
          </a:p>
          <a:p>
            <a:pPr marL="0" indent="0">
              <a:buNone/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In </a:t>
            </a:r>
            <a:r>
              <a:rPr lang="en-US" sz="1600" dirty="0">
                <a:solidFill>
                  <a:schemeClr val="tx1"/>
                </a:solidFill>
              </a:rPr>
              <a:t>2012 we wrote: “Given the current trends in computing, including an increased focus on energy efficiency and a push towards more hardware specialization, now may be a good time to rethink coherent memory in multiprocessors. To this end, we present </a:t>
            </a:r>
            <a:r>
              <a:rPr lang="en-US" sz="1600" dirty="0" err="1">
                <a:solidFill>
                  <a:schemeClr val="tx1"/>
                </a:solidFill>
              </a:rPr>
              <a:t>Acoherent</a:t>
            </a:r>
            <a:r>
              <a:rPr lang="en-US" sz="1600" dirty="0">
                <a:solidFill>
                  <a:schemeClr val="tx1"/>
                </a:solidFill>
              </a:rPr>
              <a:t> Shared Memory (ASM), a new shared memory model which allows hardware and software to work together to manage data efficiently by exploiting semantic information. The keystone of ASM is a novel memory abstraction called </a:t>
            </a:r>
            <a:r>
              <a:rPr lang="en-US" sz="1600" dirty="0" err="1">
                <a:solidFill>
                  <a:schemeClr val="tx1"/>
                </a:solidFill>
              </a:rPr>
              <a:t>acoherence</a:t>
            </a:r>
            <a:r>
              <a:rPr lang="en-US" sz="1600" dirty="0">
                <a:solidFill>
                  <a:schemeClr val="tx1"/>
                </a:solidFill>
              </a:rPr>
              <a:t> that presents memory as a CVS-like repository to software. We show that the </a:t>
            </a:r>
            <a:r>
              <a:rPr lang="en-US" sz="1600" dirty="0" err="1">
                <a:solidFill>
                  <a:schemeClr val="tx1"/>
                </a:solidFill>
              </a:rPr>
              <a:t>acoherent</a:t>
            </a:r>
            <a:r>
              <a:rPr lang="en-US" sz="1600" dirty="0">
                <a:solidFill>
                  <a:schemeClr val="tx1"/>
                </a:solidFill>
              </a:rPr>
              <a:t> model, with the ability to check-out and check-in copies of memory, is a good semantic match for the majority of shared memory in a program and can lead to efficient hardware designs.”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While </a:t>
            </a:r>
            <a:r>
              <a:rPr lang="en-US" sz="1600" dirty="0">
                <a:solidFill>
                  <a:schemeClr val="tx1"/>
                </a:solidFill>
              </a:rPr>
              <a:t>this work appears in Derek R. </a:t>
            </a:r>
            <a:r>
              <a:rPr lang="en-US" sz="1600" dirty="0" err="1">
                <a:solidFill>
                  <a:schemeClr val="tx1"/>
                </a:solidFill>
              </a:rPr>
              <a:t>Hower’s</a:t>
            </a:r>
            <a:r>
              <a:rPr lang="en-US" sz="1600" dirty="0">
                <a:solidFill>
                  <a:schemeClr val="tx1"/>
                </a:solidFill>
              </a:rPr>
              <a:t> 2012 Wisconsin Ph.D. thesis [http://www.cs.wisc.edu/multifacet/theses/derek_hower_phd.pdf], it was never successfully published. This short talk discusses possible reasons </a:t>
            </a:r>
            <a:r>
              <a:rPr lang="en-US" sz="1600" dirty="0" smtClean="0">
                <a:solidFill>
                  <a:schemeClr val="tx1"/>
                </a:solidFill>
              </a:rPr>
              <a:t>why.</a:t>
            </a:r>
          </a:p>
          <a:p>
            <a:pPr marL="0" indent="0">
              <a:buNone/>
            </a:pPr>
            <a:r>
              <a:rPr lang="en-US" sz="1600" dirty="0" err="1" smtClean="0">
                <a:solidFill>
                  <a:schemeClr val="tx1"/>
                </a:solidFill>
              </a:rPr>
              <a:t>Hower’s</a:t>
            </a:r>
            <a:r>
              <a:rPr lang="en-US" sz="1600" dirty="0" smtClean="0">
                <a:solidFill>
                  <a:schemeClr val="tx1"/>
                </a:solidFill>
              </a:rPr>
              <a:t> Ph.D. defense: </a:t>
            </a:r>
            <a:r>
              <a:rPr lang="en-US" sz="1600" dirty="0">
                <a:solidFill>
                  <a:schemeClr val="tx1"/>
                </a:solidFill>
              </a:rPr>
              <a:t>http://www.cs.wisc.edu/multifacet/theses/derek_hower_phd_talk.pptx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- Alternatives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Reduce directory overhead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Cuckoo directory (HPCA 2011)</a:t>
            </a:r>
          </a:p>
          <a:p>
            <a:pPr lvl="1"/>
            <a:r>
              <a:rPr lang="en-US" b="1" dirty="0" err="1" smtClean="0">
                <a:solidFill>
                  <a:schemeClr val="tx2"/>
                </a:solidFill>
              </a:rPr>
              <a:t>Tagless</a:t>
            </a:r>
            <a:r>
              <a:rPr lang="en-US" b="1" dirty="0" smtClean="0">
                <a:solidFill>
                  <a:schemeClr val="tx2"/>
                </a:solidFill>
              </a:rPr>
              <a:t> directory (MICRO 2009, PACT 2011)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Waypoint (PACT 2010)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Region coherence (IEEE Micro 2006)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SW controlled coherence (…)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Simplify coherence design</a:t>
            </a:r>
          </a:p>
          <a:p>
            <a:pPr lvl="1"/>
            <a:r>
              <a:rPr lang="en-US" b="1" dirty="0" err="1" smtClean="0">
                <a:solidFill>
                  <a:schemeClr val="tx2"/>
                </a:solidFill>
              </a:rPr>
              <a:t>Denovo</a:t>
            </a:r>
            <a:r>
              <a:rPr lang="en-US" b="1" dirty="0" smtClean="0">
                <a:solidFill>
                  <a:schemeClr val="tx2"/>
                </a:solidFill>
              </a:rPr>
              <a:t> (PACT 2011)</a:t>
            </a:r>
          </a:p>
          <a:p>
            <a:pPr lvl="1"/>
            <a:endParaRPr lang="en-US" b="1" dirty="0" smtClean="0">
              <a:solidFill>
                <a:schemeClr val="tx2"/>
              </a:solidFill>
            </a:endParaRPr>
          </a:p>
          <a:p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Coherence is here to stay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CACM 2012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Executive Summary &amp;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327" y="1084521"/>
            <a:ext cx="8664606" cy="5448600"/>
          </a:xfrm>
        </p:spPr>
        <p:txBody>
          <a:bodyPr/>
          <a:lstStyle/>
          <a:p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</a:rPr>
              <a:t>Acoherent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Shared 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</a:rPr>
              <a:t>Memory [2012]</a:t>
            </a:r>
          </a:p>
          <a:p>
            <a:pPr lvl="1"/>
            <a:r>
              <a:rPr lang="en-US" sz="2800" b="1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Coherence is complex &amp; inefficient</a:t>
            </a:r>
          </a:p>
          <a:p>
            <a:pPr lvl="1"/>
            <a:r>
              <a:rPr lang="en-US" sz="2800" b="1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Switch to CVS-like checkout/</a:t>
            </a:r>
            <a:r>
              <a:rPr lang="en-US" sz="2800" b="1" dirty="0" err="1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checkin</a:t>
            </a:r>
            <a:r>
              <a:rPr lang="en-US" sz="2800" b="1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model</a:t>
            </a:r>
          </a:p>
          <a:p>
            <a:pPr lvl="1"/>
            <a:r>
              <a:rPr lang="en-US" sz="2800" b="1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Same performance; less energy for CPUs</a:t>
            </a:r>
          </a:p>
          <a:p>
            <a:pPr lvl="3"/>
            <a:endParaRPr lang="en-US" sz="900" b="1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sz="3200" b="1" dirty="0" smtClean="0">
                <a:solidFill>
                  <a:schemeClr val="tx1"/>
                </a:solidFill>
              </a:rPr>
              <a:t>Whither </a:t>
            </a:r>
            <a:r>
              <a:rPr lang="en-US" sz="3200" b="1" dirty="0" err="1" smtClean="0">
                <a:solidFill>
                  <a:schemeClr val="tx1"/>
                </a:solidFill>
              </a:rPr>
              <a:t>Acoherent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>
                <a:solidFill>
                  <a:schemeClr val="tx1"/>
                </a:solidFill>
              </a:rPr>
              <a:t>Shared </a:t>
            </a:r>
            <a:r>
              <a:rPr lang="en-US" sz="3200" b="1" dirty="0" smtClean="0">
                <a:solidFill>
                  <a:schemeClr val="tx1"/>
                </a:solidFill>
              </a:rPr>
              <a:t>Memory?</a:t>
            </a:r>
          </a:p>
          <a:p>
            <a:pPr lvl="1"/>
            <a:r>
              <a:rPr lang="en-US" sz="2800" b="1" dirty="0" smtClean="0">
                <a:solidFill>
                  <a:schemeClr val="tx1"/>
                </a:solidFill>
                <a:latin typeface="+mj-lt"/>
              </a:rPr>
              <a:t>CPUs coherence “settled”</a:t>
            </a:r>
          </a:p>
          <a:p>
            <a:pPr lvl="1"/>
            <a:r>
              <a:rPr lang="en-US" sz="2800" b="1" dirty="0" smtClean="0">
                <a:solidFill>
                  <a:schemeClr val="tx1"/>
                </a:solidFill>
                <a:latin typeface="+mj-lt"/>
              </a:rPr>
              <a:t>GPU/accelerators not ready</a:t>
            </a:r>
          </a:p>
          <a:p>
            <a:pPr lvl="1"/>
            <a:r>
              <a:rPr lang="en-US" sz="2800" b="1" dirty="0" smtClean="0">
                <a:solidFill>
                  <a:schemeClr val="tx1"/>
                </a:solidFill>
                <a:latin typeface="+mj-lt"/>
              </a:rPr>
              <a:t>Timing wrong; hard to publish out-there ideas</a:t>
            </a:r>
          </a:p>
          <a:p>
            <a:r>
              <a:rPr lang="en-US" sz="3200" b="1" dirty="0" smtClean="0">
                <a:solidFill>
                  <a:schemeClr val="tx1"/>
                </a:solidFill>
              </a:rPr>
              <a:t>But seeded Heterogeneous Race Free</a:t>
            </a:r>
          </a:p>
          <a:p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9946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519" y="905523"/>
            <a:ext cx="8877257" cy="5627598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Rerun: </a:t>
            </a:r>
            <a:r>
              <a:rPr lang="en-US" b="1" dirty="0" smtClean="0"/>
              <a:t>ISCA 2008 and CACM 2009</a:t>
            </a:r>
          </a:p>
          <a:p>
            <a:pPr lvl="1"/>
            <a:r>
              <a:rPr lang="en-US" dirty="0" smtClean="0"/>
              <a:t>Race recorder for deterministic replay</a:t>
            </a:r>
          </a:p>
          <a:p>
            <a:pPr lvl="1"/>
            <a:r>
              <a:rPr lang="en-US" dirty="0" smtClean="0"/>
              <a:t>vs. state of the art:</a:t>
            </a:r>
          </a:p>
          <a:p>
            <a:pPr lvl="2"/>
            <a:r>
              <a:rPr lang="en-US" dirty="0" smtClean="0">
                <a:solidFill>
                  <a:schemeClr val="accent6"/>
                </a:solidFill>
              </a:rPr>
              <a:t>SAME logging performance, &gt; 10x state reduction</a:t>
            </a:r>
          </a:p>
          <a:p>
            <a:pPr lvl="2"/>
            <a:endParaRPr lang="en-US" dirty="0" smtClean="0"/>
          </a:p>
          <a:p>
            <a:r>
              <a:rPr lang="en-US" b="1" dirty="0" smtClean="0">
                <a:solidFill>
                  <a:schemeClr val="tx2"/>
                </a:solidFill>
              </a:rPr>
              <a:t>Calvin: </a:t>
            </a:r>
            <a:r>
              <a:rPr lang="en-US" b="1" dirty="0" smtClean="0"/>
              <a:t>HPCA 2011</a:t>
            </a:r>
          </a:p>
          <a:p>
            <a:pPr lvl="1"/>
            <a:r>
              <a:rPr lang="en-US" dirty="0" smtClean="0"/>
              <a:t>Coherence for deterministic execution</a:t>
            </a:r>
          </a:p>
          <a:p>
            <a:pPr lvl="2"/>
            <a:r>
              <a:rPr lang="en-US" dirty="0" smtClean="0"/>
              <a:t>i.e., zero-log-size deterministic replay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Selective determinism to match program requirements</a:t>
            </a:r>
          </a:p>
          <a:p>
            <a:pPr lvl="1"/>
            <a:endParaRPr lang="en-US" dirty="0" smtClean="0"/>
          </a:p>
          <a:p>
            <a:r>
              <a:rPr lang="en-US" b="1" dirty="0" smtClean="0">
                <a:solidFill>
                  <a:schemeClr val="tx2"/>
                </a:solidFill>
              </a:rPr>
              <a:t>Hobbes: </a:t>
            </a:r>
            <a:r>
              <a:rPr lang="en-US" b="1" dirty="0" err="1" smtClean="0"/>
              <a:t>WoDet</a:t>
            </a:r>
            <a:r>
              <a:rPr lang="en-US" b="1" dirty="0" smtClean="0"/>
              <a:t> 2011</a:t>
            </a:r>
          </a:p>
          <a:p>
            <a:pPr lvl="1"/>
            <a:r>
              <a:rPr lang="en-US" dirty="0" smtClean="0"/>
              <a:t>Strong acoherence in SW runtime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from </a:t>
            </a:r>
            <a:r>
              <a:rPr lang="en-US" dirty="0" smtClean="0"/>
              <a:t>2012 </a:t>
            </a:r>
            <a:r>
              <a:rPr lang="en-US" dirty="0"/>
              <a:t>by </a:t>
            </a:r>
            <a:r>
              <a:rPr lang="en-US" dirty="0" err="1"/>
              <a:t>Hower</a:t>
            </a:r>
            <a:r>
              <a:rPr lang="en-US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Focus on more specific target system</a:t>
            </a:r>
          </a:p>
          <a:p>
            <a:r>
              <a:rPr lang="en-US" dirty="0" smtClean="0"/>
              <a:t>Stop building new infrastructure!</a:t>
            </a:r>
          </a:p>
          <a:p>
            <a:pPr lvl="1"/>
            <a:r>
              <a:rPr lang="en-US" dirty="0" smtClean="0"/>
              <a:t>Why did I? </a:t>
            </a:r>
          </a:p>
          <a:p>
            <a:pPr lvl="2"/>
            <a:r>
              <a:rPr lang="en-US" dirty="0" smtClean="0"/>
              <a:t>gem5 wasn’t ready</a:t>
            </a:r>
          </a:p>
          <a:p>
            <a:pPr lvl="2"/>
            <a:r>
              <a:rPr lang="en-US" dirty="0" smtClean="0"/>
              <a:t>Started more radical/not clear it would have helped</a:t>
            </a:r>
          </a:p>
          <a:p>
            <a:r>
              <a:rPr lang="en-US" dirty="0" smtClean="0"/>
              <a:t>Step back more often</a:t>
            </a:r>
          </a:p>
          <a:p>
            <a:pPr lvl="1"/>
            <a:r>
              <a:rPr lang="en-US" dirty="0" smtClean="0"/>
              <a:t>Easy to get sucked in to details – usually don’t matter</a:t>
            </a:r>
          </a:p>
          <a:p>
            <a:r>
              <a:rPr lang="en-US" dirty="0" smtClean="0"/>
              <a:t>Functional specification of consistency -&gt; yuck!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2012 Thesis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Going forward: </a:t>
            </a:r>
          </a:p>
          <a:p>
            <a:pPr lvl="1"/>
            <a:r>
              <a:rPr lang="en-US" dirty="0" smtClean="0"/>
              <a:t>HW designs must find efficiency</a:t>
            </a:r>
          </a:p>
          <a:p>
            <a:pPr lvl="1"/>
            <a:r>
              <a:rPr lang="en-US" dirty="0" smtClean="0"/>
              <a:t>SW will want to see caches/control placement</a:t>
            </a:r>
          </a:p>
          <a:p>
            <a:pPr lvl="1"/>
            <a:endParaRPr lang="en-US" dirty="0" smtClean="0"/>
          </a:p>
          <a:p>
            <a:r>
              <a:rPr lang="en-US" b="1" dirty="0" smtClean="0">
                <a:solidFill>
                  <a:schemeClr val="tx2"/>
                </a:solidFill>
              </a:rPr>
              <a:t>ASM: </a:t>
            </a:r>
            <a:r>
              <a:rPr lang="en-US" dirty="0" smtClean="0"/>
              <a:t>viable alternative to coherent shared memory</a:t>
            </a:r>
          </a:p>
          <a:p>
            <a:pPr lvl="1"/>
            <a:r>
              <a:rPr lang="en-US" dirty="0" smtClean="0"/>
              <a:t>Semantic cooperation between HW/SW</a:t>
            </a:r>
          </a:p>
          <a:p>
            <a:pPr lvl="2"/>
            <a:endParaRPr lang="en-US" dirty="0" smtClean="0"/>
          </a:p>
          <a:p>
            <a:r>
              <a:rPr lang="en-US" b="1" dirty="0" smtClean="0">
                <a:solidFill>
                  <a:schemeClr val="tx2"/>
                </a:solidFill>
              </a:rPr>
              <a:t>ASM-CMP: </a:t>
            </a:r>
            <a:r>
              <a:rPr lang="en-US" dirty="0" smtClean="0"/>
              <a:t>build components w/o coherence engine</a:t>
            </a:r>
          </a:p>
          <a:p>
            <a:pPr lvl="1"/>
            <a:r>
              <a:rPr lang="en-US" dirty="0" smtClean="0"/>
              <a:t>Make custom integration easier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Practically:</a:t>
            </a:r>
          </a:p>
          <a:p>
            <a:pPr lvl="1"/>
            <a:r>
              <a:rPr lang="en-US" dirty="0" smtClean="0"/>
              <a:t>Will the next x86 core use ASM?  </a:t>
            </a:r>
            <a:r>
              <a:rPr lang="en-US" b="1" dirty="0" smtClean="0">
                <a:solidFill>
                  <a:schemeClr val="accent1"/>
                </a:solidFill>
              </a:rPr>
              <a:t>No</a:t>
            </a:r>
          </a:p>
          <a:p>
            <a:pPr lvl="1"/>
            <a:r>
              <a:rPr lang="en-US" dirty="0" smtClean="0"/>
              <a:t>Will a heterogeneous accelerator? </a:t>
            </a:r>
            <a:r>
              <a:rPr lang="en-US" b="1" dirty="0" smtClean="0">
                <a:solidFill>
                  <a:schemeClr val="accent6"/>
                </a:solidFill>
              </a:rPr>
              <a:t>Maybe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from 2015 by </a:t>
            </a:r>
            <a:r>
              <a:rPr lang="en-US" dirty="0" err="1" smtClean="0"/>
              <a:t>Hower</a:t>
            </a:r>
            <a:r>
              <a:rPr lang="en-US" dirty="0" smtClean="0"/>
              <a:t> &amp; Hill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330" y="834968"/>
            <a:ext cx="8664606" cy="5627598"/>
          </a:xfrm>
        </p:spPr>
        <p:txBody>
          <a:bodyPr/>
          <a:lstStyle/>
          <a:p>
            <a:r>
              <a:rPr lang="en-US" dirty="0" smtClean="0"/>
              <a:t>Did Coherence need to be revisited?</a:t>
            </a:r>
          </a:p>
          <a:p>
            <a:pPr lvl="1"/>
            <a:r>
              <a:rPr lang="en-US" dirty="0" smtClean="0"/>
              <a:t>For CPUs, perhaps “no”</a:t>
            </a:r>
          </a:p>
          <a:p>
            <a:pPr lvl="1"/>
            <a:r>
              <a:rPr lang="en-US" dirty="0" smtClean="0"/>
              <a:t>Solutions complex, but this complexity is “sunk cost”</a:t>
            </a:r>
          </a:p>
          <a:p>
            <a:pPr lvl="6"/>
            <a:endParaRPr lang="en-US" dirty="0" smtClean="0"/>
          </a:p>
          <a:p>
            <a:r>
              <a:rPr lang="en-US" dirty="0" smtClean="0"/>
              <a:t>What about coherence to </a:t>
            </a:r>
            <a:r>
              <a:rPr lang="en-US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a:rPr>
              <a:t>GPU</a:t>
            </a:r>
            <a:r>
              <a:rPr lang="en-US" dirty="0" smtClean="0"/>
              <a:t>/accelerators?</a:t>
            </a:r>
          </a:p>
          <a:p>
            <a:pPr lvl="1"/>
            <a:r>
              <a:rPr lang="en-US" dirty="0" err="1" smtClean="0"/>
              <a:t>Acoherent</a:t>
            </a:r>
            <a:r>
              <a:rPr lang="en-US" dirty="0" smtClean="0"/>
              <a:t> Shared Memory might be a good match</a:t>
            </a:r>
          </a:p>
          <a:p>
            <a:pPr lvl="1"/>
            <a:r>
              <a:rPr lang="en-US" dirty="0" err="1" smtClean="0"/>
              <a:t>Hower</a:t>
            </a:r>
            <a:r>
              <a:rPr lang="en-US" dirty="0" smtClean="0"/>
              <a:t> did not have the needed infrastructure for this</a:t>
            </a:r>
          </a:p>
          <a:p>
            <a:pPr lvl="1"/>
            <a:r>
              <a:rPr lang="en-US" dirty="0" smtClean="0"/>
              <a:t>Crude GPU models would have been trashed.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Our timing was wrong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Regrettably hard to publish imperfect visions</a:t>
            </a:r>
          </a:p>
          <a:p>
            <a:r>
              <a:rPr lang="en-US" dirty="0" smtClean="0"/>
              <a:t>Can effect next </a:t>
            </a:r>
            <a:r>
              <a:rPr lang="en-US" smtClean="0"/>
              <a:t>career steps</a:t>
            </a:r>
            <a:endParaRPr lang="en-US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757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Hower’s</a:t>
            </a:r>
            <a:r>
              <a:rPr lang="en-US" dirty="0" smtClean="0"/>
              <a:t> Previous Work in 2012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519" y="905523"/>
            <a:ext cx="8877257" cy="5627598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Rerun: </a:t>
            </a:r>
            <a:r>
              <a:rPr lang="en-US" b="1" dirty="0" smtClean="0"/>
              <a:t>ISCA 2008 and CACM 2009</a:t>
            </a:r>
          </a:p>
          <a:p>
            <a:pPr lvl="1"/>
            <a:r>
              <a:rPr lang="en-US" dirty="0" smtClean="0"/>
              <a:t>Race recorder for deterministic replay</a:t>
            </a:r>
          </a:p>
          <a:p>
            <a:pPr lvl="1"/>
            <a:r>
              <a:rPr lang="en-US" dirty="0" smtClean="0"/>
              <a:t>vs. state of the art:</a:t>
            </a:r>
          </a:p>
          <a:p>
            <a:pPr lvl="2"/>
            <a:r>
              <a:rPr lang="en-US" dirty="0" smtClean="0">
                <a:solidFill>
                  <a:schemeClr val="accent6"/>
                </a:solidFill>
              </a:rPr>
              <a:t>SAME logging performance, &gt; 10x state reduction</a:t>
            </a:r>
          </a:p>
          <a:p>
            <a:pPr lvl="2"/>
            <a:endParaRPr lang="en-US" dirty="0" smtClean="0"/>
          </a:p>
          <a:p>
            <a:r>
              <a:rPr lang="en-US" b="1" dirty="0" smtClean="0">
                <a:solidFill>
                  <a:schemeClr val="tx2"/>
                </a:solidFill>
              </a:rPr>
              <a:t>Calvin: </a:t>
            </a:r>
            <a:r>
              <a:rPr lang="en-US" b="1" dirty="0" smtClean="0"/>
              <a:t>HPCA 2011</a:t>
            </a:r>
          </a:p>
          <a:p>
            <a:pPr lvl="1"/>
            <a:r>
              <a:rPr lang="en-US" dirty="0" smtClean="0"/>
              <a:t>Coherence for deterministic execution</a:t>
            </a:r>
          </a:p>
          <a:p>
            <a:pPr lvl="2"/>
            <a:r>
              <a:rPr lang="en-US" dirty="0" smtClean="0"/>
              <a:t>i.e., zero-log-size deterministic replay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Selective determinism to match program requirements</a:t>
            </a:r>
          </a:p>
          <a:p>
            <a:pPr lvl="1"/>
            <a:endParaRPr lang="en-US" dirty="0" smtClean="0"/>
          </a:p>
          <a:p>
            <a:r>
              <a:rPr lang="en-US" b="1" dirty="0" smtClean="0">
                <a:solidFill>
                  <a:schemeClr val="tx2"/>
                </a:solidFill>
              </a:rPr>
              <a:t>Hobbes: </a:t>
            </a:r>
            <a:r>
              <a:rPr lang="en-US" b="1" dirty="0" err="1" smtClean="0"/>
              <a:t>WoDet</a:t>
            </a:r>
            <a:r>
              <a:rPr lang="en-US" b="1" dirty="0" smtClean="0"/>
              <a:t> 2011</a:t>
            </a:r>
          </a:p>
          <a:p>
            <a:pPr lvl="1"/>
            <a:r>
              <a:rPr lang="en-US" dirty="0" smtClean="0"/>
              <a:t>Strong acoherence in SW runtime</a:t>
            </a:r>
          </a:p>
        </p:txBody>
      </p:sp>
    </p:spTree>
    <p:extLst>
      <p:ext uri="{BB962C8B-B14F-4D97-AF65-F5344CB8AC3E}">
        <p14:creationId xmlns:p14="http://schemas.microsoft.com/office/powerpoint/2010/main" val="4280950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3829050" y="3935643"/>
            <a:ext cx="4924810" cy="1550526"/>
          </a:xfrm>
        </p:spPr>
        <p:txBody>
          <a:bodyPr/>
          <a:lstStyle/>
          <a:p>
            <a:r>
              <a:rPr lang="en-US" dirty="0" smtClean="0"/>
              <a:t>Heterogeneous-race-free Memory Models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4086225" y="5638569"/>
            <a:ext cx="4496186" cy="640080"/>
          </a:xfrm>
        </p:spPr>
        <p:txBody>
          <a:bodyPr/>
          <a:lstStyle/>
          <a:p>
            <a:r>
              <a:rPr lang="en-US" sz="1400" b="1" dirty="0"/>
              <a:t>Derek R. Hower</a:t>
            </a:r>
            <a:r>
              <a:rPr lang="en-US" sz="1400" dirty="0"/>
              <a:t>, Blake A. </a:t>
            </a:r>
            <a:r>
              <a:rPr lang="en-US" sz="1400" dirty="0" err="1"/>
              <a:t>Hechtman</a:t>
            </a:r>
            <a:r>
              <a:rPr lang="en-US" sz="1400" dirty="0"/>
              <a:t>, </a:t>
            </a:r>
            <a:endParaRPr lang="en-US" sz="1400" dirty="0" smtClean="0"/>
          </a:p>
          <a:p>
            <a:r>
              <a:rPr lang="en-US" sz="1400" dirty="0" smtClean="0"/>
              <a:t>Bradford </a:t>
            </a:r>
            <a:r>
              <a:rPr lang="en-US" sz="1400" dirty="0"/>
              <a:t>M. </a:t>
            </a:r>
            <a:r>
              <a:rPr lang="en-US" sz="1400" dirty="0" smtClean="0"/>
              <a:t>Beckmann, Benedict </a:t>
            </a:r>
            <a:r>
              <a:rPr lang="en-US" sz="1400" dirty="0"/>
              <a:t>R. </a:t>
            </a:r>
            <a:r>
              <a:rPr lang="en-US" sz="1400" dirty="0" smtClean="0"/>
              <a:t>Gaster,</a:t>
            </a:r>
          </a:p>
          <a:p>
            <a:r>
              <a:rPr lang="en-US" sz="1400" dirty="0" smtClean="0"/>
              <a:t>Mark </a:t>
            </a:r>
            <a:r>
              <a:rPr lang="en-US" sz="1400" dirty="0"/>
              <a:t>D. Hill, Steven K. Reinhardt, David A. Wood </a:t>
            </a:r>
            <a:endParaRPr lang="en-US" sz="1400" dirty="0" smtClean="0"/>
          </a:p>
          <a:p>
            <a:r>
              <a:rPr lang="en-US" sz="1400" i="1" dirty="0" smtClean="0"/>
              <a:t> ASPLOS     3/4/2014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4879042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Heterogeneous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88" y="1235175"/>
            <a:ext cx="5185787" cy="5296254"/>
          </a:xfrm>
        </p:spPr>
        <p:txBody>
          <a:bodyPr/>
          <a:lstStyle/>
          <a:p>
            <a:r>
              <a:rPr lang="en-US" sz="2800" b="1" dirty="0" err="1" smtClean="0"/>
              <a:t>OpenCL</a:t>
            </a:r>
            <a:r>
              <a:rPr lang="en-US" sz="2800" b="1" dirty="0" smtClean="0"/>
              <a:t> Software Hierarchy</a:t>
            </a:r>
          </a:p>
          <a:p>
            <a:pPr lvl="1"/>
            <a:r>
              <a:rPr lang="en-US" sz="2400" dirty="0" smtClean="0"/>
              <a:t>Sub-group (CUDA Warp)</a:t>
            </a:r>
          </a:p>
          <a:p>
            <a:pPr lvl="1"/>
            <a:r>
              <a:rPr lang="en-US" sz="2400" dirty="0" smtClean="0"/>
              <a:t>Workgroup (thread block)</a:t>
            </a:r>
          </a:p>
          <a:p>
            <a:pPr lvl="1"/>
            <a:r>
              <a:rPr lang="en-US" sz="2400" dirty="0" err="1" smtClean="0"/>
              <a:t>NDRange</a:t>
            </a:r>
            <a:r>
              <a:rPr lang="en-US" sz="2400" dirty="0" smtClean="0"/>
              <a:t> (grid)</a:t>
            </a:r>
          </a:p>
          <a:p>
            <a:pPr lvl="1"/>
            <a:r>
              <a:rPr lang="en-US" sz="2400" dirty="0" smtClean="0"/>
              <a:t>System (system)</a:t>
            </a:r>
          </a:p>
          <a:p>
            <a:pPr lvl="2"/>
            <a:endParaRPr lang="en-US" sz="1400" dirty="0" smtClean="0"/>
          </a:p>
          <a:p>
            <a:r>
              <a:rPr lang="en-US" sz="2800" b="1" i="1" dirty="0" smtClean="0"/>
              <a:t>Scoped Synchronization</a:t>
            </a:r>
          </a:p>
          <a:p>
            <a:pPr lvl="1"/>
            <a:r>
              <a:rPr lang="en-US" sz="2400" dirty="0" smtClean="0"/>
              <a:t>Sync w.r.t. subset of threads</a:t>
            </a:r>
            <a:endParaRPr lang="en-US" sz="2400" dirty="0"/>
          </a:p>
          <a:p>
            <a:pPr lvl="1"/>
            <a:r>
              <a:rPr lang="en-US" sz="2400" dirty="0" err="1" smtClean="0"/>
              <a:t>OpenCL</a:t>
            </a:r>
            <a:r>
              <a:rPr lang="en-US" sz="2400" dirty="0" smtClean="0"/>
              <a:t>: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flag.store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(1,…,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memory_scope_work_group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lvl="1"/>
            <a:r>
              <a:rPr lang="en-US" sz="2400" dirty="0" smtClean="0"/>
              <a:t>CUDA</a:t>
            </a:r>
            <a:r>
              <a:rPr lang="en-US" sz="2400" dirty="0"/>
              <a:t>:</a:t>
            </a:r>
            <a:r>
              <a:rPr lang="en-US" sz="2400" b="1" dirty="0"/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__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threadfence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{</a:t>
            </a:r>
            <a:r>
              <a:rPr lang="en-US" sz="2400" i="1" dirty="0">
                <a:latin typeface="Consolas" pitchFamily="49" charset="0"/>
                <a:cs typeface="Consolas" pitchFamily="49" charset="0"/>
              </a:rPr>
              <a:t>_</a:t>
            </a:r>
            <a:r>
              <a:rPr lang="en-US" sz="2400" i="1" dirty="0" smtClean="0">
                <a:latin typeface="Consolas" pitchFamily="49" charset="0"/>
                <a:cs typeface="Consolas" pitchFamily="49" charset="0"/>
              </a:rPr>
              <a:t>block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4"/>
            <a:endParaRPr lang="en-US" sz="1800" i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800" b="1" dirty="0"/>
              <a:t>Why</a:t>
            </a:r>
            <a:r>
              <a:rPr lang="en-US" sz="2800" b="1" dirty="0" smtClean="0"/>
              <a:t>? See Hardware</a:t>
            </a:r>
            <a:endParaRPr lang="en-US" sz="2800" b="1" i="1" dirty="0">
              <a:solidFill>
                <a:schemeClr val="accent2"/>
              </a:solidFill>
            </a:endParaRPr>
          </a:p>
          <a:p>
            <a:endParaRPr lang="en-US" sz="1800" dirty="0" smtClean="0"/>
          </a:p>
          <a:p>
            <a:pPr lvl="1"/>
            <a:endParaRPr lang="en-US" sz="1200" b="1" dirty="0">
              <a:solidFill>
                <a:schemeClr val="accent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hierarchical W/ Scopes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9649" y="1235175"/>
            <a:ext cx="4086225" cy="3762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62050" y="5006234"/>
            <a:ext cx="3123291" cy="369332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defTabSz="914400" fontAlgn="auto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Font typeface="Wingdings 3" pitchFamily="18" charset="2"/>
              <a:buNone/>
            </a:pPr>
            <a:r>
              <a:rPr lang="en-US" sz="2000" dirty="0" err="1" smtClean="0">
                <a:solidFill>
                  <a:prstClr val="black"/>
                </a:solidFill>
                <a:latin typeface="Calibri"/>
                <a:ea typeface="MS PGothic" pitchFamily="34" charset="-128"/>
              </a:rPr>
              <a:t>OpenCL</a:t>
            </a:r>
            <a:r>
              <a:rPr lang="en-US" sz="2000" dirty="0" smtClean="0">
                <a:solidFill>
                  <a:prstClr val="black"/>
                </a:solidFill>
                <a:latin typeface="Calibri"/>
                <a:ea typeface="MS PGothic" pitchFamily="34" charset="-128"/>
              </a:rPr>
              <a:t> Execution Hierarchy</a:t>
            </a:r>
            <a:endParaRPr lang="en-US" sz="2000" dirty="0">
              <a:solidFill>
                <a:prstClr val="black"/>
              </a:solidFill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83401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Heterogeneous </a:t>
            </a:r>
            <a:r>
              <a:rPr lang="en-US" dirty="0" smtClean="0"/>
              <a:t>HAREWARE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635" y="3609973"/>
            <a:ext cx="8538360" cy="2638427"/>
          </a:xfrm>
        </p:spPr>
        <p:txBody>
          <a:bodyPr/>
          <a:lstStyle/>
          <a:p>
            <a:r>
              <a:rPr lang="en-US" sz="2800" dirty="0" smtClean="0"/>
              <a:t>E.g. GPU memory system: Write combining caches</a:t>
            </a:r>
          </a:p>
          <a:p>
            <a:r>
              <a:rPr lang="en-US" sz="2800" dirty="0" smtClean="0">
                <a:sym typeface="Wingdings" panose="05000000000000000000" pitchFamily="2" charset="2"/>
              </a:rPr>
              <a:t>Scopes have different costs:</a:t>
            </a:r>
            <a:endParaRPr lang="en-US" sz="2800" dirty="0" smtClean="0"/>
          </a:p>
          <a:p>
            <a:pPr lvl="1"/>
            <a:r>
              <a:rPr lang="en-US" sz="2400" dirty="0" smtClean="0"/>
              <a:t>Sync w/ work-group: </a:t>
            </a:r>
            <a:r>
              <a:rPr lang="en-US" sz="2400" b="1" dirty="0" smtClean="0">
                <a:solidFill>
                  <a:srgbClr val="92D050"/>
                </a:solidFill>
              </a:rPr>
              <a:t>flush write buffer</a:t>
            </a:r>
          </a:p>
          <a:p>
            <a:pPr lvl="1"/>
            <a:r>
              <a:rPr lang="en-US" sz="2400" dirty="0" smtClean="0"/>
              <a:t>Sync w/ </a:t>
            </a:r>
            <a:r>
              <a:rPr lang="en-US" sz="2400" dirty="0" err="1" smtClean="0"/>
              <a:t>NDrange</a:t>
            </a:r>
            <a:r>
              <a:rPr lang="en-US" sz="2400" dirty="0" smtClean="0"/>
              <a:t>: </a:t>
            </a:r>
            <a:r>
              <a:rPr lang="en-US" sz="2400" b="1" dirty="0" smtClean="0">
                <a:solidFill>
                  <a:srgbClr val="92D050"/>
                </a:solidFill>
              </a:rPr>
              <a:t>flush write buffer </a:t>
            </a:r>
            <a:r>
              <a:rPr lang="en-US" sz="2400" b="1" dirty="0" smtClean="0">
                <a:solidFill>
                  <a:schemeClr val="accent1"/>
                </a:solidFill>
              </a:rPr>
              <a:t>+ L1 </a:t>
            </a:r>
            <a:r>
              <a:rPr lang="en-US" sz="2400" b="1" dirty="0">
                <a:solidFill>
                  <a:schemeClr val="accent1"/>
                </a:solidFill>
              </a:rPr>
              <a:t>cache </a:t>
            </a:r>
            <a:r>
              <a:rPr lang="en-US" sz="2400" b="1" dirty="0" smtClean="0">
                <a:solidFill>
                  <a:schemeClr val="accent1"/>
                </a:solidFill>
              </a:rPr>
              <a:t>flush/invalidate</a:t>
            </a:r>
          </a:p>
          <a:p>
            <a:pPr lvl="4"/>
            <a:endParaRPr lang="en-US" sz="900" b="1" dirty="0">
              <a:solidFill>
                <a:schemeClr val="accent1"/>
              </a:solidFill>
            </a:endParaRPr>
          </a:p>
          <a:p>
            <a:r>
              <a:rPr lang="en-US" sz="2800" dirty="0"/>
              <a:t> </a:t>
            </a:r>
            <a:r>
              <a:rPr lang="en-US" sz="2800" dirty="0" smtClean="0"/>
              <a:t>Programming with scoped synchronization?</a:t>
            </a:r>
          </a:p>
          <a:p>
            <a:endParaRPr lang="en-US" sz="1800" dirty="0" smtClean="0"/>
          </a:p>
          <a:p>
            <a:pPr lvl="1"/>
            <a:endParaRPr lang="en-US" sz="1200" b="1" dirty="0">
              <a:solidFill>
                <a:schemeClr val="accent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hierarchical W/ Scopes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179833" y="1153892"/>
            <a:ext cx="2202118" cy="2327149"/>
            <a:chOff x="125339" y="892339"/>
            <a:chExt cx="2202118" cy="2327149"/>
          </a:xfrm>
        </p:grpSpPr>
        <p:sp>
          <p:nvSpPr>
            <p:cNvPr id="8" name="Rectangle 7"/>
            <p:cNvSpPr/>
            <p:nvPr/>
          </p:nvSpPr>
          <p:spPr bwMode="auto">
            <a:xfrm>
              <a:off x="167363" y="1631668"/>
              <a:ext cx="8763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228600" tIns="45714" rIns="228600" bIns="45714" rtlCol="0" anchor="ctr"/>
            <a:lstStyle/>
            <a:p>
              <a:pPr marL="1588" indent="-1588" algn="ctr" defTabSz="913183"/>
              <a:r>
                <a:rPr lang="en-US" sz="1800" b="1" dirty="0" smtClean="0">
                  <a:solidFill>
                    <a:prstClr val="white"/>
                  </a:solidFill>
                  <a:cs typeface="Arial" charset="0"/>
                </a:rPr>
                <a:t>L1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1367514" y="1637140"/>
              <a:ext cx="8763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tIns="45714" rIns="228600" bIns="45714" rtlCol="0" anchor="ctr"/>
            <a:lstStyle/>
            <a:p>
              <a:pPr marL="1588" indent="-1588" algn="ctr" defTabSz="913183"/>
              <a:r>
                <a:rPr lang="en-US" sz="1800" b="1" dirty="0" smtClean="0">
                  <a:solidFill>
                    <a:prstClr val="white"/>
                  </a:solidFill>
                  <a:cs typeface="Arial" charset="0"/>
                </a:rPr>
                <a:t>L1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167363" y="892339"/>
              <a:ext cx="2076451" cy="60960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28600" tIns="45714" rIns="228600" bIns="45714" rtlCol="0" anchor="ctr"/>
            <a:lstStyle/>
            <a:p>
              <a:pPr marL="1588" indent="-1588" algn="ctr" defTabSz="913183"/>
              <a:r>
                <a:rPr lang="en-US" sz="1800" b="1" dirty="0" smtClean="0">
                  <a:solidFill>
                    <a:prstClr val="white"/>
                  </a:solidFill>
                  <a:cs typeface="Arial" charset="0"/>
                </a:rPr>
                <a:t>L2</a:t>
              </a: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125339" y="2762288"/>
              <a:ext cx="457200" cy="457200"/>
            </a:xfrm>
            <a:prstGeom prst="ellipse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1588" indent="-1588" algn="ctr" defTabSz="913183"/>
              <a:r>
                <a:rPr lang="en-US" sz="1200" b="1" dirty="0" smtClean="0">
                  <a:solidFill>
                    <a:prstClr val="white"/>
                  </a:solidFill>
                  <a:cs typeface="Arial" charset="0"/>
                </a:rPr>
                <a:t>WI1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647962" y="2762288"/>
              <a:ext cx="457200" cy="457200"/>
            </a:xfrm>
            <a:prstGeom prst="ellipse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1588" indent="-1588" algn="ctr" defTabSz="913183"/>
              <a:r>
                <a:rPr lang="en-US" sz="1200" b="1" dirty="0" smtClean="0">
                  <a:solidFill>
                    <a:prstClr val="white"/>
                  </a:solidFill>
                  <a:cs typeface="Arial" charset="0"/>
                </a:rPr>
                <a:t>WI2</a:t>
              </a: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1332857" y="2741300"/>
              <a:ext cx="457200" cy="457200"/>
            </a:xfrm>
            <a:prstGeom prst="ellipse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1588" indent="-1588" algn="ctr" defTabSz="913183"/>
              <a:r>
                <a:rPr lang="en-US" sz="1200" b="1" dirty="0" smtClean="0">
                  <a:solidFill>
                    <a:prstClr val="white"/>
                  </a:solidFill>
                  <a:cs typeface="Arial" charset="0"/>
                </a:rPr>
                <a:t>WI3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1870257" y="2741299"/>
              <a:ext cx="457200" cy="457200"/>
            </a:xfrm>
            <a:prstGeom prst="ellipse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1588" indent="-1588" algn="ctr" defTabSz="913183"/>
              <a:r>
                <a:rPr lang="en-US" sz="1200" b="1" dirty="0" smtClean="0">
                  <a:solidFill>
                    <a:prstClr val="white"/>
                  </a:solidFill>
                  <a:cs typeface="Arial" charset="0"/>
                </a:rPr>
                <a:t>WI4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21061" y="2337424"/>
              <a:ext cx="265756" cy="344051"/>
              <a:chOff x="802560" y="2467782"/>
              <a:chExt cx="265756" cy="344051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flipV="1">
                <a:off x="802561" y="2467782"/>
                <a:ext cx="0" cy="3440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1068316" y="2467784"/>
                <a:ext cx="0" cy="3440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802561" y="2467784"/>
                <a:ext cx="26575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H="1">
                <a:off x="802560" y="2537056"/>
                <a:ext cx="26575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H="1">
                <a:off x="802561" y="2608533"/>
                <a:ext cx="26575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802561" y="2700477"/>
                <a:ext cx="26575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>
              <a:off x="743684" y="2344769"/>
              <a:ext cx="265756" cy="344051"/>
              <a:chOff x="802560" y="2467782"/>
              <a:chExt cx="265756" cy="344051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 flipV="1">
                <a:off x="802561" y="2467782"/>
                <a:ext cx="0" cy="3440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1068316" y="2467784"/>
                <a:ext cx="0" cy="3440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802561" y="2467784"/>
                <a:ext cx="26575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802560" y="2537056"/>
                <a:ext cx="26575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>
                <a:off x="802561" y="2608533"/>
                <a:ext cx="26575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802561" y="2700477"/>
                <a:ext cx="26575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1428579" y="2344771"/>
              <a:ext cx="265756" cy="344051"/>
              <a:chOff x="802560" y="2467782"/>
              <a:chExt cx="265756" cy="344051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 flipV="1">
                <a:off x="802561" y="2467782"/>
                <a:ext cx="0" cy="3440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1068316" y="2467784"/>
                <a:ext cx="0" cy="3440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802561" y="2467784"/>
                <a:ext cx="26575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802560" y="2537056"/>
                <a:ext cx="26575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>
                <a:off x="802561" y="2608533"/>
                <a:ext cx="26575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802561" y="2700477"/>
                <a:ext cx="26575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1965979" y="2346132"/>
              <a:ext cx="265756" cy="344051"/>
              <a:chOff x="802560" y="2467782"/>
              <a:chExt cx="265756" cy="344051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V="1">
                <a:off x="802561" y="2467782"/>
                <a:ext cx="0" cy="3440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V="1">
                <a:off x="1068316" y="2467784"/>
                <a:ext cx="0" cy="3440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802561" y="2467784"/>
                <a:ext cx="26575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802560" y="2537056"/>
                <a:ext cx="26575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802561" y="2608533"/>
                <a:ext cx="26575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>
                <a:off x="802561" y="2700477"/>
                <a:ext cx="26575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Rectangle 50"/>
          <p:cNvSpPr/>
          <p:nvPr/>
        </p:nvSpPr>
        <p:spPr>
          <a:xfrm>
            <a:off x="3275555" y="2598977"/>
            <a:ext cx="265756" cy="6927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275555" y="2642322"/>
            <a:ext cx="265756" cy="6927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295077" y="2661806"/>
            <a:ext cx="265756" cy="6927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54" name="Down Arrow 53"/>
          <p:cNvSpPr/>
          <p:nvPr/>
        </p:nvSpPr>
        <p:spPr>
          <a:xfrm rot="10800000">
            <a:off x="2562224" y="2071795"/>
            <a:ext cx="590550" cy="768585"/>
          </a:xfrm>
          <a:prstGeom prst="down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275556" y="2642322"/>
            <a:ext cx="265756" cy="6927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56" name="Down Arrow 55"/>
          <p:cNvSpPr/>
          <p:nvPr/>
        </p:nvSpPr>
        <p:spPr>
          <a:xfrm>
            <a:off x="2562221" y="2071796"/>
            <a:ext cx="590550" cy="768585"/>
          </a:xfrm>
          <a:prstGeom prst="down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57" name="Down Arrow 56"/>
          <p:cNvSpPr/>
          <p:nvPr/>
        </p:nvSpPr>
        <p:spPr>
          <a:xfrm rot="10800000">
            <a:off x="5457824" y="2127584"/>
            <a:ext cx="590550" cy="768585"/>
          </a:xfrm>
          <a:prstGeom prst="down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58" name="Down Arrow 57"/>
          <p:cNvSpPr/>
          <p:nvPr/>
        </p:nvSpPr>
        <p:spPr>
          <a:xfrm rot="10800000">
            <a:off x="5457824" y="1303210"/>
            <a:ext cx="590550" cy="768585"/>
          </a:xfrm>
          <a:prstGeom prst="down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500607" y="2625580"/>
            <a:ext cx="265756" cy="6927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500607" y="2711596"/>
            <a:ext cx="265756" cy="6927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927159" y="2045755"/>
            <a:ext cx="265756" cy="6927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62" name="Down Arrow 61"/>
          <p:cNvSpPr/>
          <p:nvPr/>
        </p:nvSpPr>
        <p:spPr>
          <a:xfrm>
            <a:off x="2562221" y="2060833"/>
            <a:ext cx="590550" cy="768585"/>
          </a:xfrm>
          <a:prstGeom prst="down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63" name="Down Arrow 62"/>
          <p:cNvSpPr/>
          <p:nvPr/>
        </p:nvSpPr>
        <p:spPr>
          <a:xfrm>
            <a:off x="2562221" y="1236459"/>
            <a:ext cx="590550" cy="768585"/>
          </a:xfrm>
          <a:prstGeom prst="down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37545" y="2492293"/>
            <a:ext cx="1624676" cy="369332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defTabSz="914400" fontAlgn="auto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Font typeface="Wingdings 3" pitchFamily="18" charset="2"/>
              <a:buNone/>
            </a:pPr>
            <a:r>
              <a:rPr lang="en-US" sz="2000" dirty="0" smtClean="0">
                <a:solidFill>
                  <a:prstClr val="black"/>
                </a:solidFill>
                <a:latin typeface="Calibri"/>
                <a:ea typeface="MS PGothic" pitchFamily="34" charset="-128"/>
              </a:rPr>
              <a:t>Write buffers:</a:t>
            </a:r>
            <a:endParaRPr lang="en-US" sz="2000" dirty="0">
              <a:solidFill>
                <a:prstClr val="black"/>
              </a:solidFill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88606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0.01476 -0.07709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-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0.02934 -0.07709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-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44444E-6 L 0.04913 -0.08612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8" y="-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0.05122 -0.04097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13 -0.04375 L 0.04913 0.06944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0.01476 -0.07709 " pathEditMode="relative" rAng="0" ptsTypes="AA">
                                      <p:cBhvr>
                                        <p:cTn id="8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-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75 -0.07708 L -0.02535 -0.18379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4" y="-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0.01476 -0.07709 " pathEditMode="relative" rAng="0" ptsTypes="AA">
                                      <p:cBhvr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-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000"/>
                            </p:stCondLst>
                            <p:childTnLst>
                              <p:par>
                                <p:cTn id="9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75 -0.08958 L -0.06285 -0.19629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9" y="-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-0.09907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500"/>
                            </p:stCondLst>
                            <p:childTnLst>
                              <p:par>
                                <p:cTn id="9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500"/>
                            </p:stCondLst>
                            <p:childTnLst>
                              <p:par>
                                <p:cTn id="10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000"/>
                            </p:stCondLst>
                            <p:childTnLst>
                              <p:par>
                                <p:cTn id="1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500"/>
                            </p:stCondLst>
                            <p:childTnLst>
                              <p:par>
                                <p:cTn id="113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285 -0.1838 L -0.06285 0.0662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1" grpId="0" animBg="1"/>
      <p:bldP spid="51" grpId="1" animBg="1"/>
      <p:bldP spid="51" grpId="2" animBg="1"/>
      <p:bldP spid="52" grpId="0" animBg="1"/>
      <p:bldP spid="52" grpId="1" animBg="1"/>
      <p:bldP spid="52" grpId="2" animBg="1"/>
      <p:bldP spid="53" grpId="0" animBg="1"/>
      <p:bldP spid="53" grpId="1" animBg="1"/>
      <p:bldP spid="53" grpId="2" animBg="1"/>
      <p:bldP spid="53" grpId="3" animBg="1"/>
      <p:bldP spid="54" grpId="0" animBg="1"/>
      <p:bldP spid="54" grpId="1" animBg="1"/>
      <p:bldP spid="55" grpId="0" animBg="1"/>
      <p:bldP spid="55" grpId="1" animBg="1"/>
      <p:bldP spid="55" grpId="2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59" grpId="2" animBg="1"/>
      <p:bldP spid="59" grpId="3" animBg="1"/>
      <p:bldP spid="60" grpId="0" animBg="1"/>
      <p:bldP spid="60" grpId="1" animBg="1"/>
      <p:bldP spid="60" grpId="2" animBg="1"/>
      <p:bldP spid="61" grpId="0" animBg="1"/>
      <p:bldP spid="61" grpId="1" animBg="1"/>
      <p:bldP spid="62" grpId="0" animBg="1"/>
      <p:bldP spid="6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NOPE Can Be Fun Too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6700" b="67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57972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Heterogeneous-race-free Memory Models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4388" y="1381123"/>
            <a:ext cx="8691482" cy="4937760"/>
          </a:xfrm>
        </p:spPr>
        <p:txBody>
          <a:bodyPr/>
          <a:lstStyle/>
          <a:p>
            <a:r>
              <a:rPr lang="en-US" sz="2800" b="1" dirty="0" smtClean="0"/>
              <a:t>History</a:t>
            </a:r>
          </a:p>
          <a:p>
            <a:pPr lvl="1"/>
            <a:r>
              <a:rPr lang="en-US" sz="2400" b="1" dirty="0" smtClean="0"/>
              <a:t>1979: Sequential Consistency (SC)</a:t>
            </a:r>
            <a:r>
              <a:rPr lang="en-US" sz="2400" dirty="0" smtClean="0"/>
              <a:t>: like multitasking uniprocessor</a:t>
            </a:r>
          </a:p>
          <a:p>
            <a:pPr lvl="1"/>
            <a:r>
              <a:rPr lang="en-US" sz="2400" b="1" dirty="0" smtClean="0"/>
              <a:t>1990: SC for DRF</a:t>
            </a:r>
            <a:r>
              <a:rPr lang="en-US" sz="2400" dirty="0" smtClean="0"/>
              <a:t>: SC for programs that are data-race-free</a:t>
            </a:r>
          </a:p>
          <a:p>
            <a:pPr lvl="1"/>
            <a:r>
              <a:rPr lang="en-US" sz="2400" b="1" dirty="0" smtClean="0"/>
              <a:t>2005: Java </a:t>
            </a:r>
            <a:r>
              <a:rPr lang="en-US" sz="2400" dirty="0" smtClean="0"/>
              <a:t>uses SC for DRF (+ more)</a:t>
            </a:r>
          </a:p>
          <a:p>
            <a:pPr lvl="1"/>
            <a:r>
              <a:rPr lang="en-US" sz="2400" b="1" dirty="0" smtClean="0"/>
              <a:t>2008: C++ </a:t>
            </a:r>
            <a:r>
              <a:rPr lang="en-US" sz="2400" dirty="0" smtClean="0"/>
              <a:t>uses SC for DRF (+ more)</a:t>
            </a:r>
          </a:p>
          <a:p>
            <a:pPr lvl="4"/>
            <a:endParaRPr lang="en-US" sz="900" dirty="0"/>
          </a:p>
          <a:p>
            <a:r>
              <a:rPr lang="en-US" sz="2800" b="1" dirty="0" smtClean="0"/>
              <a:t>Q: Heterogeneous memory model </a:t>
            </a:r>
            <a:r>
              <a:rPr lang="en-US" sz="2800" dirty="0" smtClean="0"/>
              <a:t>in &lt; 3 decades?</a:t>
            </a:r>
          </a:p>
          <a:p>
            <a:pPr lvl="3"/>
            <a:endParaRPr lang="en-US" sz="900" dirty="0" smtClean="0"/>
          </a:p>
          <a:p>
            <a:r>
              <a:rPr lang="en-US" sz="2800" b="1" dirty="0" smtClean="0"/>
              <a:t>2014: SC for Heterogeneous-Race-Free</a:t>
            </a:r>
            <a:r>
              <a:rPr lang="en-US" sz="2800" dirty="0" smtClean="0"/>
              <a:t>: </a:t>
            </a:r>
            <a:r>
              <a:rPr lang="en-US" sz="2800" dirty="0"/>
              <a:t>S</a:t>
            </a:r>
            <a:r>
              <a:rPr lang="en-US" sz="2800" dirty="0" smtClean="0"/>
              <a:t>C for programs</a:t>
            </a:r>
          </a:p>
          <a:p>
            <a:pPr lvl="1"/>
            <a:r>
              <a:rPr lang="en-US" sz="2400" b="1" dirty="0" smtClean="0"/>
              <a:t>With “enough” synchronization (DRF)</a:t>
            </a:r>
          </a:p>
          <a:p>
            <a:pPr lvl="1"/>
            <a:r>
              <a:rPr lang="en-US" sz="2400" b="1" dirty="0" smtClean="0"/>
              <a:t>Of “enough” scope (HRF)</a:t>
            </a:r>
          </a:p>
          <a:p>
            <a:pPr lvl="1"/>
            <a:r>
              <a:rPr lang="en-US" sz="2400" b="1" dirty="0"/>
              <a:t>V</a:t>
            </a:r>
            <a:r>
              <a:rPr lang="en-US" sz="2400" b="1" dirty="0" smtClean="0"/>
              <a:t>ariants for current &amp; future SW/HW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6251" y="6119106"/>
            <a:ext cx="8310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70101"/>
                </a:solidFill>
              </a:rPr>
              <a:t>2014: Heterogeneous</a:t>
            </a:r>
            <a:r>
              <a:rPr lang="en-US" dirty="0">
                <a:solidFill>
                  <a:srgbClr val="B70101"/>
                </a:solidFill>
              </a:rPr>
              <a:t> </a:t>
            </a:r>
            <a:r>
              <a:rPr lang="en-US" dirty="0" smtClean="0">
                <a:solidFill>
                  <a:srgbClr val="B70101"/>
                </a:solidFill>
              </a:rPr>
              <a:t>System</a:t>
            </a:r>
            <a:r>
              <a:rPr lang="en-US" dirty="0">
                <a:solidFill>
                  <a:srgbClr val="B70101"/>
                </a:solidFill>
              </a:rPr>
              <a:t> </a:t>
            </a:r>
            <a:r>
              <a:rPr lang="en-US" dirty="0" smtClean="0">
                <a:solidFill>
                  <a:srgbClr val="B70101"/>
                </a:solidFill>
              </a:rPr>
              <a:t>Architecture </a:t>
            </a:r>
            <a:r>
              <a:rPr lang="en-US" dirty="0" smtClean="0">
                <a:solidFill>
                  <a:srgbClr val="B70101"/>
                </a:solidFill>
              </a:rPr>
              <a:t>(</a:t>
            </a:r>
            <a:r>
              <a:rPr lang="en-US" dirty="0" smtClean="0">
                <a:solidFill>
                  <a:srgbClr val="B70101"/>
                </a:solidFill>
              </a:rPr>
              <a:t>HSA)</a:t>
            </a:r>
            <a:r>
              <a:rPr lang="en-US" dirty="0" smtClean="0">
                <a:solidFill>
                  <a:srgbClr val="B70101"/>
                </a:solidFill>
              </a:rPr>
              <a:t> ADOPTS!</a:t>
            </a:r>
            <a:endParaRPr lang="en-US" dirty="0">
              <a:solidFill>
                <a:srgbClr val="B7010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35209" y="5030100"/>
            <a:ext cx="2832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B70101"/>
                </a:solidFill>
              </a:rPr>
              <a:t>Already questioned</a:t>
            </a:r>
            <a:br>
              <a:rPr lang="en-US" dirty="0" smtClean="0">
                <a:solidFill>
                  <a:srgbClr val="B70101"/>
                </a:solidFill>
              </a:rPr>
            </a:br>
            <a:r>
              <a:rPr lang="en-US" dirty="0" smtClean="0">
                <a:solidFill>
                  <a:srgbClr val="B70101"/>
                </a:solidFill>
              </a:rPr>
              <a:t>at MICRO’15 </a:t>
            </a:r>
            <a:r>
              <a:rPr lang="en-US" dirty="0" smtClean="0">
                <a:solidFill>
                  <a:srgbClr val="B70101"/>
                </a:solidFill>
                <a:sym typeface="Wingdings"/>
              </a:rPr>
              <a:t></a:t>
            </a:r>
            <a:endParaRPr lang="en-US" dirty="0">
              <a:solidFill>
                <a:srgbClr val="B701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6199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Heterogeneous-race-free Memory Models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4388" y="1381123"/>
            <a:ext cx="8691482" cy="4937760"/>
          </a:xfrm>
        </p:spPr>
        <p:txBody>
          <a:bodyPr/>
          <a:lstStyle/>
          <a:p>
            <a:r>
              <a:rPr lang="en-US" sz="2800" b="1" dirty="0"/>
              <a:t>HRF-direct: </a:t>
            </a:r>
            <a:r>
              <a:rPr lang="en-US" sz="2800" dirty="0"/>
              <a:t>Synchronization Chains use </a:t>
            </a:r>
            <a:r>
              <a:rPr lang="en-US" sz="2800" b="1" i="1" dirty="0"/>
              <a:t>Same</a:t>
            </a:r>
            <a:r>
              <a:rPr lang="en-US" sz="2800" dirty="0"/>
              <a:t> Scope</a:t>
            </a:r>
          </a:p>
          <a:p>
            <a:pPr lvl="1"/>
            <a:r>
              <a:rPr lang="en-US" sz="2400" dirty="0"/>
              <a:t>t</a:t>
            </a:r>
            <a:r>
              <a:rPr lang="en-US" sz="2400" dirty="0" smtClean="0"/>
              <a:t>hread 1 </a:t>
            </a:r>
            <a:r>
              <a:rPr lang="en-US" sz="2400" dirty="0" smtClean="0">
                <a:solidFill>
                  <a:schemeClr val="accent3"/>
                </a:solidFill>
              </a:rPr>
              <a:t>sync w/ </a:t>
            </a:r>
            <a:r>
              <a:rPr lang="en-US" sz="2400" dirty="0" smtClean="0"/>
              <a:t>thread 2 </a:t>
            </a:r>
            <a:r>
              <a:rPr lang="en-US" sz="2400" dirty="0" smtClean="0">
                <a:solidFill>
                  <a:schemeClr val="accent3"/>
                </a:solidFill>
              </a:rPr>
              <a:t>sync w/</a:t>
            </a:r>
            <a:r>
              <a:rPr lang="en-US" sz="2400" dirty="0" smtClean="0"/>
              <a:t> thread 3</a:t>
            </a:r>
          </a:p>
          <a:p>
            <a:pPr lvl="1"/>
            <a:endParaRPr lang="en-US" sz="900" dirty="0"/>
          </a:p>
          <a:p>
            <a:r>
              <a:rPr lang="en-US" sz="2800" b="1" dirty="0" smtClean="0"/>
              <a:t>HRF-indirect</a:t>
            </a:r>
            <a:r>
              <a:rPr lang="en-US" sz="2800" b="1" dirty="0"/>
              <a:t>: </a:t>
            </a:r>
            <a:r>
              <a:rPr lang="en-US" sz="2800" dirty="0"/>
              <a:t>Synchronization Chains </a:t>
            </a:r>
            <a:r>
              <a:rPr lang="en-US" sz="2800" dirty="0" smtClean="0"/>
              <a:t>w/ </a:t>
            </a:r>
            <a:r>
              <a:rPr lang="en-US" sz="2800" b="1" i="1" dirty="0" smtClean="0"/>
              <a:t>Different</a:t>
            </a:r>
            <a:r>
              <a:rPr lang="en-US" sz="2800" dirty="0" smtClean="0"/>
              <a:t> Scope</a:t>
            </a:r>
            <a:endParaRPr lang="en-US" sz="2800" dirty="0"/>
          </a:p>
          <a:p>
            <a:pPr lvl="1"/>
            <a:r>
              <a:rPr lang="en-US" sz="2400" dirty="0"/>
              <a:t>t</a:t>
            </a:r>
            <a:r>
              <a:rPr lang="en-US" sz="2400" dirty="0" smtClean="0"/>
              <a:t>hread 1 </a:t>
            </a:r>
            <a:r>
              <a:rPr lang="en-US" sz="2400" dirty="0" smtClean="0">
                <a:solidFill>
                  <a:schemeClr val="accent3"/>
                </a:solidFill>
              </a:rPr>
              <a:t>sync w/</a:t>
            </a:r>
            <a:r>
              <a:rPr lang="en-US" sz="2400" dirty="0" smtClean="0"/>
              <a:t> thread 2 </a:t>
            </a:r>
            <a:r>
              <a:rPr lang="en-US" sz="2400" dirty="0" smtClean="0">
                <a:solidFill>
                  <a:schemeClr val="accent2"/>
                </a:solidFill>
              </a:rPr>
              <a:t>sync w/</a:t>
            </a:r>
            <a:r>
              <a:rPr lang="en-US" sz="2400" dirty="0" smtClean="0"/>
              <a:t> thread 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224394"/>
              </p:ext>
            </p:extLst>
          </p:nvPr>
        </p:nvGraphicFramePr>
        <p:xfrm>
          <a:off x="324599" y="3689825"/>
          <a:ext cx="8420101" cy="272034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566034"/>
                <a:gridCol w="2625092"/>
                <a:gridCol w="3228975"/>
              </a:tblGrid>
              <a:tr h="6800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HRF-direct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HRF-indirect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680085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Allowed HW Relaxations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Tomorrow’s potential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Today’s implementations</a:t>
                      </a:r>
                      <a:endParaRPr lang="en-US" dirty="0"/>
                    </a:p>
                  </a:txBody>
                  <a:tcPr/>
                </a:tc>
              </a:tr>
              <a:tr h="680085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Target Workloads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Today’s regular workloads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Tomorrow’s irregular workloads</a:t>
                      </a:r>
                      <a:endParaRPr lang="en-US" i="1" dirty="0"/>
                    </a:p>
                  </a:txBody>
                  <a:tcPr/>
                </a:tc>
              </a:tr>
              <a:tr h="680085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Scope</a:t>
                      </a:r>
                      <a:r>
                        <a:rPr lang="en-US" b="1" baseline="0" dirty="0" smtClean="0"/>
                        <a:t> Layout Flexibility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 smtClean="0"/>
                        <a:t>Heterogeneous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 smtClean="0"/>
                        <a:t>Hierarchical</a:t>
                      </a:r>
                      <a:endParaRPr lang="en-US" i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12432" y="4526343"/>
            <a:ext cx="546945" cy="590931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defTabSz="914400" fontAlgn="auto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Font typeface="Wingdings 3" pitchFamily="18" charset="2"/>
              <a:buNone/>
            </a:pPr>
            <a:r>
              <a:rPr lang="en-US" sz="3600" b="1" dirty="0" smtClean="0">
                <a:solidFill>
                  <a:srgbClr val="A6CE39"/>
                </a:solidFill>
                <a:latin typeface="Calibri"/>
                <a:ea typeface="MS PGothic" pitchFamily="34" charset="-128"/>
                <a:sym typeface="Wingdings"/>
              </a:rPr>
              <a:t></a:t>
            </a:r>
            <a:endParaRPr lang="en-US" sz="3600" b="1" dirty="0">
              <a:solidFill>
                <a:srgbClr val="A6CE3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1200" y="5223792"/>
            <a:ext cx="546945" cy="590931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defTabSz="914400" fontAlgn="auto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Font typeface="Wingdings 3" pitchFamily="18" charset="2"/>
              <a:buNone/>
            </a:pPr>
            <a:r>
              <a:rPr lang="en-US" sz="3600" b="1" dirty="0" smtClean="0">
                <a:solidFill>
                  <a:srgbClr val="A6CE39"/>
                </a:solidFill>
                <a:latin typeface="Calibri"/>
                <a:ea typeface="MS PGothic" pitchFamily="34" charset="-128"/>
                <a:sym typeface="Wingdings"/>
              </a:rPr>
              <a:t></a:t>
            </a:r>
            <a:endParaRPr lang="en-US" sz="3600" b="1" dirty="0">
              <a:solidFill>
                <a:srgbClr val="A6CE3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97402" y="5760617"/>
            <a:ext cx="546945" cy="590931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defTabSz="914400" fontAlgn="auto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Font typeface="Wingdings 3" pitchFamily="18" charset="2"/>
              <a:buNone/>
            </a:pPr>
            <a:r>
              <a:rPr lang="en-US" sz="3600" b="1" dirty="0" smtClean="0">
                <a:solidFill>
                  <a:srgbClr val="A6CE39"/>
                </a:solidFill>
                <a:latin typeface="Calibri"/>
                <a:ea typeface="MS PGothic" pitchFamily="34" charset="-128"/>
                <a:sym typeface="Wingdings"/>
              </a:rPr>
              <a:t></a:t>
            </a:r>
            <a:endParaRPr lang="en-US" sz="3600" b="1" dirty="0">
              <a:solidFill>
                <a:srgbClr val="A6CE39"/>
              </a:solidFill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28287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0661" y="190500"/>
            <a:ext cx="5214311" cy="55245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srgbClr val="FFFFFF"/>
                </a:solidFill>
              </a:rPr>
              <a:t>HRF-direct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9288" y="3250582"/>
            <a:ext cx="4179750" cy="2537134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FFFFFF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75484" y="3250582"/>
            <a:ext cx="7220246" cy="2491507"/>
            <a:chOff x="748981" y="3374692"/>
            <a:chExt cx="7220246" cy="2491507"/>
          </a:xfrm>
        </p:grpSpPr>
        <p:grpSp>
          <p:nvGrpSpPr>
            <p:cNvPr id="15" name="Group 14"/>
            <p:cNvGrpSpPr/>
            <p:nvPr/>
          </p:nvGrpSpPr>
          <p:grpSpPr>
            <a:xfrm>
              <a:off x="748981" y="3804096"/>
              <a:ext cx="7220246" cy="2062103"/>
              <a:chOff x="1970603" y="1549784"/>
              <a:chExt cx="7220246" cy="2062103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1970603" y="1549784"/>
                <a:ext cx="7220246" cy="2062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300"/>
                  </a:spcBef>
                  <a:spcAft>
                    <a:spcPts val="0"/>
                  </a:spcAft>
                  <a:buClr>
                    <a:srgbClr val="000000"/>
                  </a:buClr>
                </a:pPr>
                <a:r>
                  <a:rPr lang="en-US" sz="1600" b="1" dirty="0" smtClean="0">
                    <a:solidFill>
                      <a:srgbClr val="F26522"/>
                    </a:solidFill>
                    <a:latin typeface="Lucida Console" pitchFamily="49" charset="0"/>
                    <a:ea typeface="+mn-ea"/>
                  </a:rPr>
                  <a:t>   </a:t>
                </a:r>
                <a:r>
                  <a:rPr lang="en-US" sz="1600" b="1" dirty="0" smtClean="0">
                    <a:solidFill>
                      <a:srgbClr val="A6CE39"/>
                    </a:solidFill>
                    <a:latin typeface="Lucida Console" pitchFamily="49" charset="0"/>
                    <a:ea typeface="+mn-ea"/>
                  </a:rPr>
                  <a:t>wi1            wi2               </a:t>
                </a:r>
                <a:r>
                  <a:rPr lang="en-US" sz="1600" b="1" dirty="0" smtClean="0">
                    <a:solidFill>
                      <a:srgbClr val="F26522"/>
                    </a:solidFill>
                    <a:latin typeface="Lucida Console" pitchFamily="49" charset="0"/>
                    <a:ea typeface="+mn-ea"/>
                  </a:rPr>
                  <a:t>wi3               wi4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</a:pPr>
                <a:r>
                  <a:rPr lang="en-US" sz="1600" dirty="0" smtClean="0">
                    <a:solidFill>
                      <a:prstClr val="black"/>
                    </a:solidFill>
                    <a:latin typeface="Lucida Console" pitchFamily="49" charset="0"/>
                    <a:ea typeface="+mn-ea"/>
                  </a:rPr>
                  <a:t>ST A = 1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</a:pPr>
                <a:r>
                  <a:rPr lang="en-US" sz="1600" dirty="0" smtClean="0">
                    <a:solidFill>
                      <a:srgbClr val="A6CE39"/>
                    </a:solidFill>
                    <a:latin typeface="Lucida Console" pitchFamily="49" charset="0"/>
                    <a:ea typeface="+mn-ea"/>
                  </a:rPr>
                  <a:t>Release_WG1</a:t>
                </a:r>
                <a:endParaRPr lang="en-US" sz="1600" baseline="-25000" dirty="0" smtClean="0">
                  <a:solidFill>
                    <a:srgbClr val="A6CE39"/>
                  </a:solidFill>
                  <a:latin typeface="Lucida Console" pitchFamily="49" charset="0"/>
                  <a:ea typeface="+mn-ea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</a:pPr>
                <a:r>
                  <a:rPr lang="en-US" sz="1600" dirty="0" smtClean="0">
                    <a:solidFill>
                      <a:prstClr val="black"/>
                    </a:solidFill>
                    <a:latin typeface="Lucida Console" pitchFamily="49" charset="0"/>
                    <a:ea typeface="+mn-ea"/>
                  </a:rPr>
                  <a:t>              </a:t>
                </a:r>
                <a:r>
                  <a:rPr lang="en-US" sz="1600" dirty="0" smtClean="0">
                    <a:solidFill>
                      <a:srgbClr val="A6CE39"/>
                    </a:solidFill>
                    <a:latin typeface="Lucida Console" pitchFamily="49" charset="0"/>
                    <a:ea typeface="+mn-ea"/>
                  </a:rPr>
                  <a:t>Acquire_WG1</a:t>
                </a:r>
                <a:endParaRPr lang="en-US" sz="1600" baseline="-25000" dirty="0" smtClean="0">
                  <a:solidFill>
                    <a:srgbClr val="A6CE39"/>
                  </a:solidFill>
                  <a:latin typeface="Lucida Console" pitchFamily="49" charset="0"/>
                  <a:ea typeface="+mn-ea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</a:pPr>
                <a:r>
                  <a:rPr lang="en-US" sz="1600" dirty="0" smtClean="0">
                    <a:solidFill>
                      <a:prstClr val="black"/>
                    </a:solidFill>
                    <a:latin typeface="Lucida Console" pitchFamily="49" charset="0"/>
                    <a:ea typeface="+mn-ea"/>
                  </a:rPr>
                  <a:t>              X = LD A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</a:pPr>
                <a:r>
                  <a:rPr lang="en-US" sz="1600" dirty="0" smtClean="0">
                    <a:solidFill>
                      <a:prstClr val="black"/>
                    </a:solidFill>
                    <a:latin typeface="Lucida Console" pitchFamily="49" charset="0"/>
                    <a:ea typeface="+mn-ea"/>
                  </a:rPr>
                  <a:t>             </a:t>
                </a:r>
                <a:r>
                  <a:rPr lang="en-US" sz="1600" dirty="0" smtClean="0">
                    <a:solidFill>
                      <a:srgbClr val="9650A0"/>
                    </a:solidFill>
                    <a:latin typeface="Lucida Console" pitchFamily="49" charset="0"/>
                    <a:ea typeface="+mn-ea"/>
                  </a:rPr>
                  <a:t> </a:t>
                </a:r>
                <a:r>
                  <a:rPr lang="en-US" sz="1600" dirty="0" err="1" smtClean="0">
                    <a:solidFill>
                      <a:srgbClr val="9650A0"/>
                    </a:solidFill>
                    <a:latin typeface="Lucida Console" pitchFamily="49" charset="0"/>
                    <a:ea typeface="+mn-ea"/>
                  </a:rPr>
                  <a:t>Release_DEVICE</a:t>
                </a:r>
                <a:endParaRPr lang="en-US" sz="1600" baseline="-25000" dirty="0" smtClean="0">
                  <a:solidFill>
                    <a:srgbClr val="9650A0"/>
                  </a:solidFill>
                  <a:latin typeface="Lucida Console" pitchFamily="49" charset="0"/>
                  <a:ea typeface="+mn-ea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</a:pPr>
                <a:r>
                  <a:rPr lang="en-US" sz="1600" dirty="0">
                    <a:solidFill>
                      <a:prstClr val="black"/>
                    </a:solidFill>
                    <a:latin typeface="Lucida Console" pitchFamily="49" charset="0"/>
                    <a:ea typeface="+mn-ea"/>
                  </a:rPr>
                  <a:t> </a:t>
                </a:r>
                <a:r>
                  <a:rPr lang="en-US" sz="1600" dirty="0" smtClean="0">
                    <a:solidFill>
                      <a:prstClr val="black"/>
                    </a:solidFill>
                    <a:latin typeface="Lucida Console" pitchFamily="49" charset="0"/>
                    <a:ea typeface="+mn-ea"/>
                  </a:rPr>
                  <a:t>                               </a:t>
                </a:r>
                <a:r>
                  <a:rPr lang="en-US" sz="1600" dirty="0" err="1" smtClean="0">
                    <a:solidFill>
                      <a:srgbClr val="9650A0"/>
                    </a:solidFill>
                    <a:latin typeface="Lucida Console" pitchFamily="49" charset="0"/>
                    <a:ea typeface="+mn-ea"/>
                  </a:rPr>
                  <a:t>Acquire_DEVICE</a:t>
                </a:r>
                <a:endParaRPr lang="en-US" sz="1600" baseline="-25000" dirty="0" smtClean="0">
                  <a:solidFill>
                    <a:srgbClr val="9650A0"/>
                  </a:solidFill>
                  <a:latin typeface="Lucida Console" pitchFamily="49" charset="0"/>
                  <a:ea typeface="+mn-ea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</a:pPr>
                <a:r>
                  <a:rPr lang="en-US" sz="1600" dirty="0">
                    <a:solidFill>
                      <a:prstClr val="black"/>
                    </a:solidFill>
                    <a:latin typeface="Lucida Console" pitchFamily="49" charset="0"/>
                    <a:ea typeface="+mn-ea"/>
                  </a:rPr>
                  <a:t> </a:t>
                </a:r>
                <a:r>
                  <a:rPr lang="en-US" sz="1600" dirty="0" smtClean="0">
                    <a:solidFill>
                      <a:prstClr val="black"/>
                    </a:solidFill>
                    <a:latin typeface="Lucida Console" pitchFamily="49" charset="0"/>
                    <a:ea typeface="+mn-ea"/>
                  </a:rPr>
                  <a:t>                               Y = </a:t>
                </a:r>
                <a:r>
                  <a:rPr lang="en-US" sz="1600" b="1" i="1" dirty="0" smtClean="0">
                    <a:solidFill>
                      <a:prstClr val="black"/>
                    </a:solidFill>
                    <a:latin typeface="Lucida Console" pitchFamily="49" charset="0"/>
                    <a:ea typeface="+mn-ea"/>
                  </a:rPr>
                  <a:t>LD A</a:t>
                </a:r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>
                <a:off x="5580726" y="3038389"/>
                <a:ext cx="372738" cy="169576"/>
              </a:xfrm>
              <a:prstGeom prst="straightConnector1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3515017" y="2345193"/>
                <a:ext cx="225182" cy="12847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1458505" y="3374692"/>
              <a:ext cx="1854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30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-US" sz="1800" b="1" dirty="0" smtClean="0">
                  <a:solidFill>
                    <a:srgbClr val="A6CE39"/>
                  </a:solidFill>
                  <a:latin typeface="Calibri"/>
                  <a:ea typeface="+mn-ea"/>
                </a:rPr>
                <a:t>Work-group WG1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38799" y="3434764"/>
              <a:ext cx="1854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30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-US" sz="1800" b="1" dirty="0" smtClean="0">
                  <a:solidFill>
                    <a:srgbClr val="F26522"/>
                  </a:solidFill>
                  <a:latin typeface="Calibri"/>
                  <a:ea typeface="+mn-ea"/>
                </a:rPr>
                <a:t>Work-group WG2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4661438" y="3250582"/>
            <a:ext cx="4179750" cy="2537134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54097" y="3146715"/>
            <a:ext cx="8752162" cy="2793401"/>
          </a:xfrm>
          <a:prstGeom prst="rect">
            <a:avLst/>
          </a:prstGeom>
          <a:noFill/>
          <a:ln>
            <a:solidFill>
              <a:schemeClr val="accent5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74388" y="1381123"/>
            <a:ext cx="8595360" cy="1447802"/>
          </a:xfrm>
        </p:spPr>
        <p:txBody>
          <a:bodyPr/>
          <a:lstStyle/>
          <a:p>
            <a:r>
              <a:rPr lang="en-US" dirty="0" smtClean="0"/>
              <a:t>Correct synchronization: communicating actors use </a:t>
            </a:r>
            <a:r>
              <a:rPr lang="en-US" b="1" i="1" dirty="0" smtClean="0">
                <a:solidFill>
                  <a:schemeClr val="accent1"/>
                </a:solidFill>
              </a:rPr>
              <a:t>exact same scope</a:t>
            </a:r>
          </a:p>
          <a:p>
            <a:pPr lvl="1"/>
            <a:r>
              <a:rPr lang="en-US" b="1" i="1" dirty="0" smtClean="0">
                <a:solidFill>
                  <a:schemeClr val="accent1"/>
                </a:solidFill>
              </a:rPr>
              <a:t>Including all stops in transitive chain</a:t>
            </a:r>
          </a:p>
          <a:p>
            <a:r>
              <a:rPr lang="en-US" dirty="0" smtClean="0"/>
              <a:t>Example is a race: </a:t>
            </a:r>
            <a:r>
              <a:rPr lang="en-US" b="1" dirty="0" smtClean="0"/>
              <a:t>Y undefined</a:t>
            </a:r>
          </a:p>
          <a:p>
            <a:r>
              <a:rPr lang="en-US" dirty="0" smtClean="0"/>
              <a:t>The fix: wi1-wi2 use </a:t>
            </a:r>
            <a:r>
              <a:rPr lang="en-US" b="1" dirty="0" smtClean="0">
                <a:solidFill>
                  <a:schemeClr val="accent5"/>
                </a:solidFill>
              </a:rPr>
              <a:t>DEVICE</a:t>
            </a:r>
            <a:r>
              <a:rPr lang="en-US" dirty="0" smtClean="0"/>
              <a:t> scope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972175" y="4328342"/>
            <a:ext cx="2633798" cy="369332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defTabSz="914400" fontAlgn="auto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Font typeface="Wingdings 3" pitchFamily="18" charset="2"/>
              <a:buNone/>
            </a:pPr>
            <a:r>
              <a:rPr lang="en-US" sz="2000" b="1" dirty="0">
                <a:solidFill>
                  <a:prstClr val="black"/>
                </a:solidFill>
                <a:latin typeface="Calibri"/>
                <a:ea typeface="MS PGothic" pitchFamily="34" charset="-128"/>
              </a:rPr>
              <a:t>w</a:t>
            </a:r>
            <a:r>
              <a:rPr lang="en-US" sz="2000" b="1" dirty="0" smtClean="0">
                <a:solidFill>
                  <a:prstClr val="black"/>
                </a:solidFill>
                <a:latin typeface="Calibri"/>
                <a:ea typeface="MS PGothic" pitchFamily="34" charset="-128"/>
              </a:rPr>
              <a:t>i1, wi3 communicate </a:t>
            </a:r>
            <a:endParaRPr lang="en-US" sz="2000" b="1" dirty="0">
              <a:solidFill>
                <a:prstClr val="black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2047875" y="4076700"/>
            <a:ext cx="4635032" cy="1543050"/>
          </a:xfrm>
          <a:custGeom>
            <a:avLst/>
            <a:gdLst>
              <a:gd name="connsiteX0" fmla="*/ 0 w 4635032"/>
              <a:gd name="connsiteY0" fmla="*/ 0 h 1543050"/>
              <a:gd name="connsiteX1" fmla="*/ 1333500 w 4635032"/>
              <a:gd name="connsiteY1" fmla="*/ 76200 h 1543050"/>
              <a:gd name="connsiteX2" fmla="*/ 3076575 w 4635032"/>
              <a:gd name="connsiteY2" fmla="*/ 409575 h 1543050"/>
              <a:gd name="connsiteX3" fmla="*/ 4143375 w 4635032"/>
              <a:gd name="connsiteY3" fmla="*/ 838200 h 1543050"/>
              <a:gd name="connsiteX4" fmla="*/ 4629150 w 4635032"/>
              <a:gd name="connsiteY4" fmla="*/ 1257300 h 1543050"/>
              <a:gd name="connsiteX5" fmla="*/ 4381500 w 4635032"/>
              <a:gd name="connsiteY5" fmla="*/ 1485900 h 1543050"/>
              <a:gd name="connsiteX6" fmla="*/ 3924300 w 4635032"/>
              <a:gd name="connsiteY6" fmla="*/ 154305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5032" h="1543050">
                <a:moveTo>
                  <a:pt x="0" y="0"/>
                </a:moveTo>
                <a:cubicBezTo>
                  <a:pt x="410369" y="3969"/>
                  <a:pt x="820738" y="7938"/>
                  <a:pt x="1333500" y="76200"/>
                </a:cubicBezTo>
                <a:cubicBezTo>
                  <a:pt x="1846262" y="144462"/>
                  <a:pt x="2608263" y="282575"/>
                  <a:pt x="3076575" y="409575"/>
                </a:cubicBezTo>
                <a:cubicBezTo>
                  <a:pt x="3544887" y="536575"/>
                  <a:pt x="3884613" y="696913"/>
                  <a:pt x="4143375" y="838200"/>
                </a:cubicBezTo>
                <a:cubicBezTo>
                  <a:pt x="4402137" y="979487"/>
                  <a:pt x="4589463" y="1149350"/>
                  <a:pt x="4629150" y="1257300"/>
                </a:cubicBezTo>
                <a:cubicBezTo>
                  <a:pt x="4668837" y="1365250"/>
                  <a:pt x="4498975" y="1438275"/>
                  <a:pt x="4381500" y="1485900"/>
                </a:cubicBezTo>
                <a:cubicBezTo>
                  <a:pt x="4264025" y="1533525"/>
                  <a:pt x="4094162" y="1538287"/>
                  <a:pt x="3924300" y="154305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7730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0661" y="190500"/>
            <a:ext cx="5214311" cy="552450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srgbClr val="FFFFFF"/>
                </a:solidFill>
              </a:rPr>
              <a:t>HRF-indirect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9288" y="3250582"/>
            <a:ext cx="4179750" cy="2537134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FFFFFF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75484" y="3250582"/>
            <a:ext cx="7220246" cy="2491507"/>
            <a:chOff x="748981" y="3374692"/>
            <a:chExt cx="7220246" cy="2491507"/>
          </a:xfrm>
        </p:grpSpPr>
        <p:grpSp>
          <p:nvGrpSpPr>
            <p:cNvPr id="15" name="Group 14"/>
            <p:cNvGrpSpPr/>
            <p:nvPr/>
          </p:nvGrpSpPr>
          <p:grpSpPr>
            <a:xfrm>
              <a:off x="748981" y="3804096"/>
              <a:ext cx="7220246" cy="2062103"/>
              <a:chOff x="1970603" y="1549784"/>
              <a:chExt cx="7220246" cy="2062103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1970603" y="1549784"/>
                <a:ext cx="7220246" cy="2062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300"/>
                  </a:spcBef>
                  <a:spcAft>
                    <a:spcPts val="0"/>
                  </a:spcAft>
                  <a:buClr>
                    <a:srgbClr val="000000"/>
                  </a:buClr>
                </a:pPr>
                <a:r>
                  <a:rPr lang="en-US" sz="1600" b="1" dirty="0" smtClean="0">
                    <a:solidFill>
                      <a:srgbClr val="F26522"/>
                    </a:solidFill>
                    <a:latin typeface="Lucida Console" pitchFamily="49" charset="0"/>
                    <a:ea typeface="+mn-ea"/>
                  </a:rPr>
                  <a:t>   </a:t>
                </a:r>
                <a:r>
                  <a:rPr lang="en-US" sz="1600" b="1" dirty="0" smtClean="0">
                    <a:solidFill>
                      <a:srgbClr val="A6CE39"/>
                    </a:solidFill>
                    <a:latin typeface="Lucida Console" pitchFamily="49" charset="0"/>
                    <a:ea typeface="+mn-ea"/>
                  </a:rPr>
                  <a:t>wi1            wi2               </a:t>
                </a:r>
                <a:r>
                  <a:rPr lang="en-US" sz="1600" b="1" dirty="0" smtClean="0">
                    <a:solidFill>
                      <a:srgbClr val="F26522"/>
                    </a:solidFill>
                    <a:latin typeface="Lucida Console" pitchFamily="49" charset="0"/>
                    <a:ea typeface="+mn-ea"/>
                  </a:rPr>
                  <a:t>wi3               wi4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</a:pPr>
                <a:r>
                  <a:rPr lang="en-US" sz="1600" dirty="0" smtClean="0">
                    <a:solidFill>
                      <a:prstClr val="black"/>
                    </a:solidFill>
                    <a:latin typeface="Lucida Console" pitchFamily="49" charset="0"/>
                    <a:ea typeface="+mn-ea"/>
                  </a:rPr>
                  <a:t>ST A = 1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</a:pPr>
                <a:r>
                  <a:rPr lang="en-US" sz="1600" dirty="0" smtClean="0">
                    <a:solidFill>
                      <a:srgbClr val="A6CE39"/>
                    </a:solidFill>
                    <a:latin typeface="Lucida Console" pitchFamily="49" charset="0"/>
                    <a:ea typeface="+mn-ea"/>
                  </a:rPr>
                  <a:t>Release_WG1</a:t>
                </a:r>
                <a:endParaRPr lang="en-US" sz="1600" baseline="-25000" dirty="0" smtClean="0">
                  <a:solidFill>
                    <a:srgbClr val="A6CE39"/>
                  </a:solidFill>
                  <a:latin typeface="Lucida Console" pitchFamily="49" charset="0"/>
                  <a:ea typeface="+mn-ea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</a:pPr>
                <a:r>
                  <a:rPr lang="en-US" sz="1600" dirty="0" smtClean="0">
                    <a:solidFill>
                      <a:prstClr val="black"/>
                    </a:solidFill>
                    <a:latin typeface="Lucida Console" pitchFamily="49" charset="0"/>
                    <a:ea typeface="+mn-ea"/>
                  </a:rPr>
                  <a:t>              </a:t>
                </a:r>
                <a:r>
                  <a:rPr lang="en-US" sz="1600" dirty="0" smtClean="0">
                    <a:solidFill>
                      <a:srgbClr val="A6CE39"/>
                    </a:solidFill>
                    <a:latin typeface="Lucida Console" pitchFamily="49" charset="0"/>
                    <a:ea typeface="+mn-ea"/>
                  </a:rPr>
                  <a:t>Acquire_WG1</a:t>
                </a:r>
                <a:endParaRPr lang="en-US" sz="1600" baseline="-25000" dirty="0" smtClean="0">
                  <a:solidFill>
                    <a:srgbClr val="A6CE39"/>
                  </a:solidFill>
                  <a:latin typeface="Lucida Console" pitchFamily="49" charset="0"/>
                  <a:ea typeface="+mn-ea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</a:pPr>
                <a:r>
                  <a:rPr lang="en-US" sz="1600" dirty="0" smtClean="0">
                    <a:solidFill>
                      <a:prstClr val="black"/>
                    </a:solidFill>
                    <a:latin typeface="Lucida Console" pitchFamily="49" charset="0"/>
                    <a:ea typeface="+mn-ea"/>
                  </a:rPr>
                  <a:t>              X = LD A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</a:pPr>
                <a:r>
                  <a:rPr lang="en-US" sz="1600" dirty="0" smtClean="0">
                    <a:solidFill>
                      <a:prstClr val="black"/>
                    </a:solidFill>
                    <a:latin typeface="Lucida Console" pitchFamily="49" charset="0"/>
                    <a:ea typeface="+mn-ea"/>
                  </a:rPr>
                  <a:t>             </a:t>
                </a:r>
                <a:r>
                  <a:rPr lang="en-US" sz="1600" dirty="0" smtClean="0">
                    <a:solidFill>
                      <a:srgbClr val="9650A0"/>
                    </a:solidFill>
                    <a:latin typeface="Lucida Console" pitchFamily="49" charset="0"/>
                    <a:ea typeface="+mn-ea"/>
                  </a:rPr>
                  <a:t> </a:t>
                </a:r>
                <a:r>
                  <a:rPr lang="en-US" sz="1600" dirty="0" err="1" smtClean="0">
                    <a:solidFill>
                      <a:srgbClr val="9650A0"/>
                    </a:solidFill>
                    <a:latin typeface="Lucida Console" pitchFamily="49" charset="0"/>
                    <a:ea typeface="+mn-ea"/>
                  </a:rPr>
                  <a:t>Release_DEVICE</a:t>
                </a:r>
                <a:endParaRPr lang="en-US" sz="1600" baseline="-25000" dirty="0" smtClean="0">
                  <a:solidFill>
                    <a:srgbClr val="9650A0"/>
                  </a:solidFill>
                  <a:latin typeface="Lucida Console" pitchFamily="49" charset="0"/>
                  <a:ea typeface="+mn-ea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</a:pPr>
                <a:r>
                  <a:rPr lang="en-US" sz="1600" dirty="0">
                    <a:solidFill>
                      <a:prstClr val="black"/>
                    </a:solidFill>
                    <a:latin typeface="Lucida Console" pitchFamily="49" charset="0"/>
                    <a:ea typeface="+mn-ea"/>
                  </a:rPr>
                  <a:t> </a:t>
                </a:r>
                <a:r>
                  <a:rPr lang="en-US" sz="1600" dirty="0" smtClean="0">
                    <a:solidFill>
                      <a:prstClr val="black"/>
                    </a:solidFill>
                    <a:latin typeface="Lucida Console" pitchFamily="49" charset="0"/>
                    <a:ea typeface="+mn-ea"/>
                  </a:rPr>
                  <a:t>                               </a:t>
                </a:r>
                <a:r>
                  <a:rPr lang="en-US" sz="1600" dirty="0" err="1" smtClean="0">
                    <a:solidFill>
                      <a:srgbClr val="9650A0"/>
                    </a:solidFill>
                    <a:latin typeface="Lucida Console" pitchFamily="49" charset="0"/>
                    <a:ea typeface="+mn-ea"/>
                  </a:rPr>
                  <a:t>Acquire_DEVICE</a:t>
                </a:r>
                <a:endParaRPr lang="en-US" sz="1600" baseline="-25000" dirty="0" smtClean="0">
                  <a:solidFill>
                    <a:srgbClr val="9650A0"/>
                  </a:solidFill>
                  <a:latin typeface="Lucida Console" pitchFamily="49" charset="0"/>
                  <a:ea typeface="+mn-ea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</a:pPr>
                <a:r>
                  <a:rPr lang="en-US" sz="1600" dirty="0">
                    <a:solidFill>
                      <a:prstClr val="black"/>
                    </a:solidFill>
                    <a:latin typeface="Lucida Console" pitchFamily="49" charset="0"/>
                    <a:ea typeface="+mn-ea"/>
                  </a:rPr>
                  <a:t> </a:t>
                </a:r>
                <a:r>
                  <a:rPr lang="en-US" sz="1600" dirty="0" smtClean="0">
                    <a:solidFill>
                      <a:prstClr val="black"/>
                    </a:solidFill>
                    <a:latin typeface="Lucida Console" pitchFamily="49" charset="0"/>
                    <a:ea typeface="+mn-ea"/>
                  </a:rPr>
                  <a:t>                               Y = </a:t>
                </a:r>
                <a:r>
                  <a:rPr lang="en-US" sz="1600" b="1" i="1" dirty="0" smtClean="0">
                    <a:solidFill>
                      <a:prstClr val="black"/>
                    </a:solidFill>
                    <a:latin typeface="Lucida Console" pitchFamily="49" charset="0"/>
                    <a:ea typeface="+mn-ea"/>
                  </a:rPr>
                  <a:t>LD A</a:t>
                </a:r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>
                <a:off x="5580726" y="3038389"/>
                <a:ext cx="372738" cy="169576"/>
              </a:xfrm>
              <a:prstGeom prst="straightConnector1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3515017" y="2345193"/>
                <a:ext cx="225182" cy="12847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1458505" y="3374692"/>
              <a:ext cx="1854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30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-US" sz="1800" b="1" dirty="0" smtClean="0">
                  <a:solidFill>
                    <a:srgbClr val="A6CE39"/>
                  </a:solidFill>
                  <a:latin typeface="Calibri"/>
                  <a:ea typeface="+mn-ea"/>
                </a:rPr>
                <a:t>Work-group WG1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38799" y="3434764"/>
              <a:ext cx="1854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30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-US" sz="1800" b="1" dirty="0" smtClean="0">
                  <a:solidFill>
                    <a:srgbClr val="F26522"/>
                  </a:solidFill>
                  <a:latin typeface="Calibri"/>
                  <a:ea typeface="+mn-ea"/>
                </a:rPr>
                <a:t>Work-group WG2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4661438" y="3250582"/>
            <a:ext cx="4179750" cy="2537134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54097" y="3146715"/>
            <a:ext cx="8752162" cy="2793401"/>
          </a:xfrm>
          <a:prstGeom prst="rect">
            <a:avLst/>
          </a:prstGeom>
          <a:noFill/>
          <a:ln>
            <a:solidFill>
              <a:schemeClr val="accent5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74388" y="1381123"/>
            <a:ext cx="8595360" cy="1447802"/>
          </a:xfrm>
        </p:spPr>
        <p:txBody>
          <a:bodyPr/>
          <a:lstStyle/>
          <a:p>
            <a:r>
              <a:rPr lang="en-US" dirty="0" smtClean="0"/>
              <a:t>Correct synchronization: </a:t>
            </a:r>
          </a:p>
          <a:p>
            <a:pPr lvl="1"/>
            <a:r>
              <a:rPr lang="en-US" dirty="0" smtClean="0"/>
              <a:t>All paired synchronization uses exact same scope</a:t>
            </a:r>
          </a:p>
          <a:p>
            <a:pPr lvl="1"/>
            <a:r>
              <a:rPr lang="en-US" b="1" i="1" dirty="0" smtClean="0">
                <a:solidFill>
                  <a:schemeClr val="accent1"/>
                </a:solidFill>
              </a:rPr>
              <a:t>Transitive chains OK</a:t>
            </a:r>
          </a:p>
          <a:p>
            <a:r>
              <a:rPr lang="en-US" dirty="0" smtClean="0"/>
              <a:t>Example is a not a race: </a:t>
            </a:r>
            <a:r>
              <a:rPr lang="en-US" b="1" dirty="0" smtClean="0"/>
              <a:t>Y = 1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086223" y="4003599"/>
            <a:ext cx="2599045" cy="723275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defTabSz="914400" fontAlgn="auto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Font typeface="Wingdings 3" pitchFamily="18" charset="2"/>
              <a:buNone/>
            </a:pPr>
            <a:r>
              <a:rPr lang="en-US" sz="2000" b="1" dirty="0" smtClean="0">
                <a:solidFill>
                  <a:prstClr val="black"/>
                </a:solidFill>
                <a:latin typeface="Calibri"/>
                <a:ea typeface="MS PGothic" pitchFamily="34" charset="-128"/>
              </a:rPr>
              <a:t>Paired synchronization</a:t>
            </a:r>
          </a:p>
          <a:p>
            <a:pPr defTabSz="914400" fontAlgn="auto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Font typeface="Wingdings 3" pitchFamily="18" charset="2"/>
              <a:buNone/>
            </a:pPr>
            <a:r>
              <a:rPr lang="en-US" sz="2000" b="1" dirty="0" smtClean="0">
                <a:solidFill>
                  <a:prstClr val="black"/>
                </a:solidFill>
                <a:latin typeface="Calibri"/>
                <a:ea typeface="MS PGothic" pitchFamily="34" charset="-128"/>
              </a:rPr>
              <a:t>with same scope</a:t>
            </a:r>
            <a:endParaRPr lang="en-US" sz="2000" b="1" dirty="0">
              <a:solidFill>
                <a:prstClr val="black"/>
              </a:solidFill>
              <a:latin typeface="Calibri"/>
              <a:ea typeface="MS PGothic" pitchFamily="34" charset="-128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4265051" y="4349399"/>
            <a:ext cx="1669024" cy="121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665302" y="4671549"/>
            <a:ext cx="640250" cy="1645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74744" y="4105275"/>
            <a:ext cx="3890307" cy="730812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2374995" y="4786488"/>
            <a:ext cx="4549680" cy="730812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4744" y="4976529"/>
            <a:ext cx="1843453" cy="723275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defTabSz="914400" fontAlgn="auto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Font typeface="Wingdings 3" pitchFamily="18" charset="2"/>
              <a:buNone/>
            </a:pPr>
            <a:r>
              <a:rPr lang="en-US" sz="2000" b="1" dirty="0" smtClean="0">
                <a:solidFill>
                  <a:prstClr val="black"/>
                </a:solidFill>
                <a:latin typeface="Calibri"/>
                <a:ea typeface="MS PGothic" pitchFamily="34" charset="-128"/>
              </a:rPr>
              <a:t>Transitive chain</a:t>
            </a:r>
          </a:p>
          <a:p>
            <a:pPr defTabSz="914400" fontAlgn="auto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Font typeface="Wingdings 3" pitchFamily="18" charset="2"/>
              <a:buNone/>
            </a:pPr>
            <a:r>
              <a:rPr lang="en-US" sz="2000" b="1" dirty="0" smtClean="0">
                <a:solidFill>
                  <a:prstClr val="black"/>
                </a:solidFill>
                <a:latin typeface="Calibri"/>
                <a:ea typeface="MS PGothic" pitchFamily="34" charset="-128"/>
              </a:rPr>
              <a:t>Through wi2</a:t>
            </a:r>
            <a:endParaRPr lang="en-US" sz="2000" b="1" dirty="0">
              <a:solidFill>
                <a:prstClr val="black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304925" y="4324350"/>
            <a:ext cx="4057650" cy="1438275"/>
          </a:xfrm>
          <a:custGeom>
            <a:avLst/>
            <a:gdLst>
              <a:gd name="connsiteX0" fmla="*/ 0 w 4057650"/>
              <a:gd name="connsiteY0" fmla="*/ 0 h 1438275"/>
              <a:gd name="connsiteX1" fmla="*/ 1733550 w 4057650"/>
              <a:gd name="connsiteY1" fmla="*/ 9525 h 1438275"/>
              <a:gd name="connsiteX2" fmla="*/ 2057400 w 4057650"/>
              <a:gd name="connsiteY2" fmla="*/ 133350 h 1438275"/>
              <a:gd name="connsiteX3" fmla="*/ 2124075 w 4057650"/>
              <a:gd name="connsiteY3" fmla="*/ 895350 h 1438275"/>
              <a:gd name="connsiteX4" fmla="*/ 2324100 w 4057650"/>
              <a:gd name="connsiteY4" fmla="*/ 981075 h 1438275"/>
              <a:gd name="connsiteX5" fmla="*/ 3829050 w 4057650"/>
              <a:gd name="connsiteY5" fmla="*/ 1019175 h 1438275"/>
              <a:gd name="connsiteX6" fmla="*/ 4010025 w 4057650"/>
              <a:gd name="connsiteY6" fmla="*/ 1085850 h 1438275"/>
              <a:gd name="connsiteX7" fmla="*/ 4057650 w 4057650"/>
              <a:gd name="connsiteY7" fmla="*/ 1438275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7650" h="1438275">
                <a:moveTo>
                  <a:pt x="0" y="0"/>
                </a:moveTo>
                <a:lnTo>
                  <a:pt x="1733550" y="9525"/>
                </a:lnTo>
                <a:cubicBezTo>
                  <a:pt x="2076450" y="31750"/>
                  <a:pt x="1992313" y="-14287"/>
                  <a:pt x="2057400" y="133350"/>
                </a:cubicBezTo>
                <a:cubicBezTo>
                  <a:pt x="2122487" y="280987"/>
                  <a:pt x="2079625" y="754063"/>
                  <a:pt x="2124075" y="895350"/>
                </a:cubicBezTo>
                <a:cubicBezTo>
                  <a:pt x="2168525" y="1036637"/>
                  <a:pt x="2039938" y="960438"/>
                  <a:pt x="2324100" y="981075"/>
                </a:cubicBezTo>
                <a:cubicBezTo>
                  <a:pt x="2608263" y="1001713"/>
                  <a:pt x="3548063" y="1001713"/>
                  <a:pt x="3829050" y="1019175"/>
                </a:cubicBezTo>
                <a:cubicBezTo>
                  <a:pt x="4110037" y="1036637"/>
                  <a:pt x="3971925" y="1016000"/>
                  <a:pt x="4010025" y="1085850"/>
                </a:cubicBezTo>
                <a:cubicBezTo>
                  <a:pt x="4048125" y="1155700"/>
                  <a:pt x="4052887" y="1296987"/>
                  <a:pt x="4057650" y="143827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2798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7" grpId="0" animBg="1"/>
      <p:bldP spid="27" grpId="0" animBg="1"/>
      <p:bldP spid="30" grpId="0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Executive Summary &amp;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327" y="1084521"/>
            <a:ext cx="8664606" cy="5448600"/>
          </a:xfrm>
        </p:spPr>
        <p:txBody>
          <a:bodyPr/>
          <a:lstStyle/>
          <a:p>
            <a:r>
              <a:rPr lang="en-US" sz="3200" b="1" dirty="0" err="1" smtClean="0">
                <a:solidFill>
                  <a:schemeClr val="tx1"/>
                </a:solidFill>
              </a:rPr>
              <a:t>Acoherent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>
                <a:solidFill>
                  <a:schemeClr val="tx1"/>
                </a:solidFill>
              </a:rPr>
              <a:t>Shared </a:t>
            </a:r>
            <a:r>
              <a:rPr lang="en-US" sz="3200" b="1" dirty="0" smtClean="0">
                <a:solidFill>
                  <a:schemeClr val="tx1"/>
                </a:solidFill>
              </a:rPr>
              <a:t>Memory [2012]</a:t>
            </a:r>
          </a:p>
          <a:p>
            <a:pPr lvl="1"/>
            <a:r>
              <a:rPr lang="en-US" sz="2800" b="1" dirty="0" smtClean="0">
                <a:solidFill>
                  <a:schemeClr val="tx1"/>
                </a:solidFill>
                <a:latin typeface="+mj-lt"/>
              </a:rPr>
              <a:t>Coherence is complex &amp; inefficient</a:t>
            </a:r>
          </a:p>
          <a:p>
            <a:pPr lvl="1"/>
            <a:r>
              <a:rPr lang="en-US" sz="2800" b="1" dirty="0" smtClean="0">
                <a:solidFill>
                  <a:schemeClr val="tx1"/>
                </a:solidFill>
                <a:latin typeface="+mj-lt"/>
              </a:rPr>
              <a:t>Switch to CVS-like checkout/</a:t>
            </a:r>
            <a:r>
              <a:rPr lang="en-US" sz="2800" b="1" dirty="0" err="1" smtClean="0">
                <a:solidFill>
                  <a:schemeClr val="tx1"/>
                </a:solidFill>
                <a:latin typeface="+mj-lt"/>
              </a:rPr>
              <a:t>checkin</a:t>
            </a:r>
            <a:r>
              <a:rPr lang="en-US" sz="2800" b="1" dirty="0" smtClean="0">
                <a:solidFill>
                  <a:schemeClr val="tx1"/>
                </a:solidFill>
                <a:latin typeface="+mj-lt"/>
              </a:rPr>
              <a:t> model</a:t>
            </a:r>
          </a:p>
          <a:p>
            <a:pPr lvl="1"/>
            <a:r>
              <a:rPr lang="en-US" sz="2800" b="1" dirty="0" smtClean="0">
                <a:solidFill>
                  <a:schemeClr val="tx1"/>
                </a:solidFill>
                <a:latin typeface="+mj-lt"/>
              </a:rPr>
              <a:t>Same performance; less energy for CPUs</a:t>
            </a:r>
          </a:p>
          <a:p>
            <a:pPr lvl="3"/>
            <a:endParaRPr lang="en-US" sz="900" b="1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sz="3200" b="1" dirty="0" smtClean="0">
                <a:solidFill>
                  <a:schemeClr val="tx1"/>
                </a:solidFill>
              </a:rPr>
              <a:t>Whither </a:t>
            </a:r>
            <a:r>
              <a:rPr lang="en-US" sz="3200" b="1" dirty="0" err="1" smtClean="0">
                <a:solidFill>
                  <a:schemeClr val="tx1"/>
                </a:solidFill>
              </a:rPr>
              <a:t>Acoherent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>
                <a:solidFill>
                  <a:schemeClr val="tx1"/>
                </a:solidFill>
              </a:rPr>
              <a:t>Shared </a:t>
            </a:r>
            <a:r>
              <a:rPr lang="en-US" sz="3200" b="1" dirty="0" smtClean="0">
                <a:solidFill>
                  <a:schemeClr val="tx1"/>
                </a:solidFill>
              </a:rPr>
              <a:t>Memory?</a:t>
            </a:r>
          </a:p>
          <a:p>
            <a:pPr lvl="1"/>
            <a:r>
              <a:rPr lang="en-US" sz="2800" b="1" dirty="0" smtClean="0">
                <a:solidFill>
                  <a:schemeClr val="tx1"/>
                </a:solidFill>
                <a:latin typeface="+mj-lt"/>
              </a:rPr>
              <a:t>CPUs coherence “settled”</a:t>
            </a:r>
          </a:p>
          <a:p>
            <a:pPr lvl="1"/>
            <a:r>
              <a:rPr lang="en-US" sz="2800" b="1" dirty="0" smtClean="0">
                <a:solidFill>
                  <a:schemeClr val="tx1"/>
                </a:solidFill>
                <a:latin typeface="+mj-lt"/>
              </a:rPr>
              <a:t>GPU/accelerators not ready</a:t>
            </a:r>
          </a:p>
          <a:p>
            <a:pPr lvl="1"/>
            <a:r>
              <a:rPr lang="en-US" sz="2800" b="1" dirty="0" smtClean="0">
                <a:solidFill>
                  <a:schemeClr val="tx1"/>
                </a:solidFill>
                <a:latin typeface="+mj-lt"/>
              </a:rPr>
              <a:t>Timing wrong; hard to publish out-there ideas</a:t>
            </a:r>
          </a:p>
          <a:p>
            <a:r>
              <a:rPr lang="en-US" sz="3200" b="1" dirty="0" smtClean="0">
                <a:solidFill>
                  <a:schemeClr val="tx1"/>
                </a:solidFill>
              </a:rPr>
              <a:t>But seeded Heterogeneous Race Free</a:t>
            </a:r>
          </a:p>
          <a:p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7879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9416"/>
            <a:ext cx="7772400" cy="1470025"/>
          </a:xfrm>
          <a:effectLst/>
        </p:spPr>
        <p:txBody>
          <a:bodyPr/>
          <a:lstStyle/>
          <a:p>
            <a:r>
              <a:rPr lang="en-US" sz="11000" spc="200" dirty="0" smtClean="0">
                <a:solidFill>
                  <a:schemeClr val="accent5"/>
                </a:solidFill>
                <a:effectLst/>
              </a:rPr>
              <a:t>Acoherent</a:t>
            </a:r>
            <a:r>
              <a:rPr lang="en-US" sz="7200" dirty="0" smtClean="0">
                <a:solidFill>
                  <a:schemeClr val="accent5"/>
                </a:solidFill>
                <a:effectLst/>
              </a:rPr>
              <a:t> </a:t>
            </a:r>
            <a:r>
              <a:rPr lang="en-US" dirty="0" smtClean="0">
                <a:solidFill>
                  <a:schemeClr val="accent5"/>
                </a:solidFill>
                <a:effectLst/>
              </a:rPr>
              <a:t/>
            </a:r>
            <a:br>
              <a:rPr lang="en-US" dirty="0" smtClean="0">
                <a:solidFill>
                  <a:schemeClr val="accent5"/>
                </a:solidFill>
                <a:effectLst/>
              </a:rPr>
            </a:br>
            <a:r>
              <a:rPr lang="en-US" dirty="0" smtClean="0">
                <a:solidFill>
                  <a:schemeClr val="accent5"/>
                </a:solidFill>
                <a:effectLst/>
              </a:rPr>
              <a:t>Shared Memory</a:t>
            </a:r>
            <a:endParaRPr lang="en-US" dirty="0">
              <a:solidFill>
                <a:schemeClr val="accent5"/>
              </a:solidFill>
              <a:effectLst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69182"/>
            <a:ext cx="6400800" cy="17526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Derek R. </a:t>
            </a:r>
            <a:r>
              <a:rPr lang="en-US" b="1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Hower</a:t>
            </a:r>
            <a:endParaRPr lang="en-US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Ph.D. Defense, July 16, </a:t>
            </a:r>
            <a:r>
              <a:rPr lang="en-US" sz="2800" b="1" dirty="0" smtClean="0">
                <a:solidFill>
                  <a:srgbClr val="C20027"/>
                </a:solidFill>
              </a:rPr>
              <a:t>2012</a:t>
            </a:r>
            <a:endParaRPr lang="en-US" sz="2800" b="1" dirty="0">
              <a:solidFill>
                <a:srgbClr val="C20027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00727" y="4322109"/>
            <a:ext cx="67887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41111" y="5906283"/>
            <a:ext cx="88476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www.cs.wisc.edu/multifacet/theses/derek_hower_phd.pdf</a:t>
            </a:r>
          </a:p>
          <a:p>
            <a:pPr marL="0" indent="0" algn="ctr">
              <a:buNone/>
            </a:pPr>
            <a:r>
              <a:rPr lang="en-US" dirty="0"/>
              <a:t>www.cs.wisc.edu/multifacet/theses/derek_hower_phd_talk.pptx</a:t>
            </a:r>
            <a:endParaRPr lang="en-US" u="sng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Executive Summary &amp;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327" y="1084521"/>
            <a:ext cx="8664606" cy="5448600"/>
          </a:xfrm>
        </p:spPr>
        <p:txBody>
          <a:bodyPr/>
          <a:lstStyle/>
          <a:p>
            <a:r>
              <a:rPr lang="en-US" sz="3200" b="1" dirty="0" err="1" smtClean="0">
                <a:solidFill>
                  <a:schemeClr val="tx1"/>
                </a:solidFill>
              </a:rPr>
              <a:t>Acoherent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>
                <a:solidFill>
                  <a:schemeClr val="tx1"/>
                </a:solidFill>
              </a:rPr>
              <a:t>Shared </a:t>
            </a:r>
            <a:r>
              <a:rPr lang="en-US" sz="3200" b="1" dirty="0" smtClean="0">
                <a:solidFill>
                  <a:schemeClr val="tx1"/>
                </a:solidFill>
              </a:rPr>
              <a:t>Memory [2012]</a:t>
            </a:r>
          </a:p>
          <a:p>
            <a:pPr lvl="1"/>
            <a:r>
              <a:rPr lang="en-US" sz="2800" b="1" dirty="0" smtClean="0">
                <a:solidFill>
                  <a:schemeClr val="tx1"/>
                </a:solidFill>
                <a:latin typeface="+mj-lt"/>
              </a:rPr>
              <a:t>Coherence is complex &amp; inefficient</a:t>
            </a:r>
          </a:p>
          <a:p>
            <a:pPr lvl="1"/>
            <a:r>
              <a:rPr lang="en-US" sz="2800" b="1" dirty="0" smtClean="0">
                <a:solidFill>
                  <a:schemeClr val="tx1"/>
                </a:solidFill>
                <a:latin typeface="+mj-lt"/>
              </a:rPr>
              <a:t>Switch to CVS-like checkout/</a:t>
            </a:r>
            <a:r>
              <a:rPr lang="en-US" sz="2800" b="1" dirty="0" err="1" smtClean="0">
                <a:solidFill>
                  <a:schemeClr val="tx1"/>
                </a:solidFill>
                <a:latin typeface="+mj-lt"/>
              </a:rPr>
              <a:t>checkin</a:t>
            </a:r>
            <a:r>
              <a:rPr lang="en-US" sz="2800" b="1" dirty="0" smtClean="0">
                <a:solidFill>
                  <a:schemeClr val="tx1"/>
                </a:solidFill>
                <a:latin typeface="+mj-lt"/>
              </a:rPr>
              <a:t> model</a:t>
            </a:r>
          </a:p>
          <a:p>
            <a:pPr lvl="1"/>
            <a:r>
              <a:rPr lang="en-US" sz="2800" b="1" dirty="0" smtClean="0">
                <a:solidFill>
                  <a:schemeClr val="tx1"/>
                </a:solidFill>
                <a:latin typeface="+mj-lt"/>
              </a:rPr>
              <a:t>Same performance; less energy for CPUs</a:t>
            </a:r>
          </a:p>
          <a:p>
            <a:pPr lvl="3"/>
            <a:endParaRPr lang="en-US" sz="900" b="1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sz="3200" b="1" dirty="0" smtClean="0">
                <a:solidFill>
                  <a:schemeClr val="tx1"/>
                </a:solidFill>
              </a:rPr>
              <a:t>Whither </a:t>
            </a:r>
            <a:r>
              <a:rPr lang="en-US" sz="3200" b="1" dirty="0" err="1" smtClean="0">
                <a:solidFill>
                  <a:schemeClr val="tx1"/>
                </a:solidFill>
              </a:rPr>
              <a:t>Acoherent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>
                <a:solidFill>
                  <a:schemeClr val="tx1"/>
                </a:solidFill>
              </a:rPr>
              <a:t>Shared </a:t>
            </a:r>
            <a:r>
              <a:rPr lang="en-US" sz="3200" b="1" dirty="0" smtClean="0">
                <a:solidFill>
                  <a:schemeClr val="tx1"/>
                </a:solidFill>
              </a:rPr>
              <a:t>Memory?</a:t>
            </a:r>
          </a:p>
          <a:p>
            <a:pPr lvl="1"/>
            <a:r>
              <a:rPr lang="en-US" sz="2800" b="1" dirty="0" smtClean="0">
                <a:solidFill>
                  <a:schemeClr val="tx1"/>
                </a:solidFill>
                <a:latin typeface="+mj-lt"/>
              </a:rPr>
              <a:t>CPUs coherence “settled”</a:t>
            </a:r>
          </a:p>
          <a:p>
            <a:pPr lvl="1"/>
            <a:r>
              <a:rPr lang="en-US" sz="2800" b="1" dirty="0" smtClean="0">
                <a:solidFill>
                  <a:schemeClr val="tx1"/>
                </a:solidFill>
                <a:latin typeface="+mj-lt"/>
              </a:rPr>
              <a:t>GPU/accelerators not ready</a:t>
            </a:r>
          </a:p>
          <a:p>
            <a:pPr lvl="1"/>
            <a:r>
              <a:rPr lang="en-US" sz="2800" b="1" dirty="0" smtClean="0">
                <a:solidFill>
                  <a:schemeClr val="tx1"/>
                </a:solidFill>
                <a:latin typeface="+mj-lt"/>
              </a:rPr>
              <a:t>Timing wrong; hard to publish out-there ideas</a:t>
            </a:r>
          </a:p>
          <a:p>
            <a:r>
              <a:rPr lang="en-US" sz="3200" b="1" dirty="0" smtClean="0">
                <a:solidFill>
                  <a:schemeClr val="tx1"/>
                </a:solidFill>
              </a:rPr>
              <a:t>But seeded Heterogeneous Race Free</a:t>
            </a:r>
          </a:p>
          <a:p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075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957375" y="3135122"/>
            <a:ext cx="668879" cy="66090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P</a:t>
            </a:r>
            <a:endParaRPr lang="en-US" sz="1800" dirty="0"/>
          </a:p>
        </p:txBody>
      </p:sp>
      <p:sp>
        <p:nvSpPr>
          <p:cNvPr id="12" name="Oval 11"/>
          <p:cNvSpPr/>
          <p:nvPr/>
        </p:nvSpPr>
        <p:spPr>
          <a:xfrm>
            <a:off x="911018" y="3135122"/>
            <a:ext cx="668879" cy="66090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P</a:t>
            </a:r>
            <a:endParaRPr lang="en-US" sz="1800" dirty="0"/>
          </a:p>
        </p:txBody>
      </p:sp>
      <p:cxnSp>
        <p:nvCxnSpPr>
          <p:cNvPr id="28" name="Straight Connector 27"/>
          <p:cNvCxnSpPr/>
          <p:nvPr/>
        </p:nvCxnSpPr>
        <p:spPr>
          <a:xfrm rot="5400000">
            <a:off x="1783055" y="3593754"/>
            <a:ext cx="5443972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36663" y="4040372"/>
            <a:ext cx="22762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4"/>
                </a:solidFill>
                <a:latin typeface="+mn-lt"/>
              </a:rPr>
              <a:t>Coherent</a:t>
            </a:r>
          </a:p>
          <a:p>
            <a:pPr algn="ctr"/>
            <a:r>
              <a:rPr lang="en-US" sz="3200" b="1" dirty="0" smtClean="0">
                <a:solidFill>
                  <a:schemeClr val="accent4"/>
                </a:solidFill>
                <a:latin typeface="+mn-lt"/>
              </a:rPr>
              <a:t>View</a:t>
            </a:r>
            <a:endParaRPr lang="en-US" sz="3200" b="1" dirty="0">
              <a:solidFill>
                <a:schemeClr val="accent4"/>
              </a:solidFill>
              <a:latin typeface="+mn-lt"/>
            </a:endParaRPr>
          </a:p>
        </p:txBody>
      </p:sp>
      <p:grpSp>
        <p:nvGrpSpPr>
          <p:cNvPr id="3" name="Group 50"/>
          <p:cNvGrpSpPr/>
          <p:nvPr/>
        </p:nvGrpSpPr>
        <p:grpSpPr>
          <a:xfrm>
            <a:off x="5313497" y="1005250"/>
            <a:ext cx="2481099" cy="4112340"/>
            <a:chOff x="3171808" y="949545"/>
            <a:chExt cx="2481099" cy="4112340"/>
          </a:xfrm>
        </p:grpSpPr>
        <p:sp>
          <p:nvSpPr>
            <p:cNvPr id="15" name="Oval 14"/>
            <p:cNvSpPr/>
            <p:nvPr/>
          </p:nvSpPr>
          <p:spPr>
            <a:xfrm>
              <a:off x="4653484" y="3054783"/>
              <a:ext cx="668879" cy="66090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</a:t>
              </a:r>
              <a:endParaRPr lang="en-US" sz="180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3607127" y="3054783"/>
              <a:ext cx="668879" cy="66090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P</a:t>
              </a:r>
              <a:endParaRPr lang="en-US" sz="18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597891" y="2192163"/>
              <a:ext cx="678115" cy="68522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653484" y="2192163"/>
              <a:ext cx="678115" cy="68522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597891" y="949545"/>
              <a:ext cx="1733708" cy="81642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wn Arrow 22"/>
            <p:cNvSpPr/>
            <p:nvPr/>
          </p:nvSpPr>
          <p:spPr>
            <a:xfrm>
              <a:off x="3476495" y="1711548"/>
              <a:ext cx="495137" cy="578589"/>
            </a:xfrm>
            <a:prstGeom prst="down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800" dirty="0" smtClean="0"/>
                <a:t>CO</a:t>
              </a:r>
              <a:endParaRPr lang="en-US" sz="1800" dirty="0"/>
            </a:p>
          </p:txBody>
        </p:sp>
        <p:sp>
          <p:nvSpPr>
            <p:cNvPr id="24" name="Down Arrow 23"/>
            <p:cNvSpPr/>
            <p:nvPr/>
          </p:nvSpPr>
          <p:spPr>
            <a:xfrm>
              <a:off x="4514775" y="1700658"/>
              <a:ext cx="495137" cy="578589"/>
            </a:xfrm>
            <a:prstGeom prst="down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800" dirty="0" smtClean="0"/>
                <a:t>CO</a:t>
              </a:r>
              <a:endParaRPr lang="en-US" sz="1800" dirty="0"/>
            </a:p>
          </p:txBody>
        </p:sp>
        <p:sp>
          <p:nvSpPr>
            <p:cNvPr id="25" name="Down Arrow 24"/>
            <p:cNvSpPr/>
            <p:nvPr/>
          </p:nvSpPr>
          <p:spPr>
            <a:xfrm flipV="1">
              <a:off x="4947405" y="1689776"/>
              <a:ext cx="495137" cy="578589"/>
            </a:xfrm>
            <a:prstGeom prst="down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800" dirty="0" smtClean="0"/>
                <a:t>CI</a:t>
              </a:r>
              <a:endParaRPr lang="en-US" sz="1800" dirty="0"/>
            </a:p>
          </p:txBody>
        </p:sp>
        <p:sp>
          <p:nvSpPr>
            <p:cNvPr id="26" name="Down Arrow 25"/>
            <p:cNvSpPr/>
            <p:nvPr/>
          </p:nvSpPr>
          <p:spPr>
            <a:xfrm flipV="1">
              <a:off x="3886919" y="1689772"/>
              <a:ext cx="495137" cy="578589"/>
            </a:xfrm>
            <a:prstGeom prst="down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800" dirty="0" smtClean="0"/>
                <a:t>CI</a:t>
              </a:r>
              <a:endParaRPr lang="en-US" sz="18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171808" y="3984667"/>
              <a:ext cx="24810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chemeClr val="accent4"/>
                  </a:solidFill>
                  <a:latin typeface="+mn-lt"/>
                </a:rPr>
                <a:t>Acoherent</a:t>
              </a:r>
            </a:p>
            <a:p>
              <a:pPr algn="ctr"/>
              <a:r>
                <a:rPr lang="en-US" sz="3200" b="1" dirty="0" smtClean="0">
                  <a:solidFill>
                    <a:schemeClr val="accent4"/>
                  </a:solidFill>
                  <a:latin typeface="+mn-lt"/>
                </a:rPr>
                <a:t>View</a:t>
              </a:r>
              <a:endParaRPr lang="en-US" sz="3200" b="1" dirty="0">
                <a:solidFill>
                  <a:schemeClr val="accent4"/>
                </a:solidFill>
                <a:latin typeface="+mn-lt"/>
              </a:endParaRPr>
            </a:p>
          </p:txBody>
        </p:sp>
      </p:grpSp>
      <p:sp>
        <p:nvSpPr>
          <p:cNvPr id="35" name="Oval 34"/>
          <p:cNvSpPr/>
          <p:nvPr/>
        </p:nvSpPr>
        <p:spPr>
          <a:xfrm>
            <a:off x="3139354" y="2015390"/>
            <a:ext cx="701849" cy="66090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 smtClean="0"/>
              <a:t>GPU</a:t>
            </a:r>
            <a:endParaRPr lang="en-US" sz="1800" dirty="0"/>
          </a:p>
        </p:txBody>
      </p:sp>
      <p:sp>
        <p:nvSpPr>
          <p:cNvPr id="37" name="TextBox 36"/>
          <p:cNvSpPr txBox="1"/>
          <p:nvPr/>
        </p:nvSpPr>
        <p:spPr>
          <a:xfrm>
            <a:off x="5518332" y="994103"/>
            <a:ext cx="22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Simple abstraction</a:t>
            </a:r>
          </a:p>
          <a:p>
            <a:pPr algn="ctr"/>
            <a:endParaRPr lang="en-US" dirty="0" smtClean="0">
              <a:solidFill>
                <a:schemeClr val="accent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49701" y="1430615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?</a:t>
            </a:r>
            <a:endParaRPr lang="en-US" sz="3200" b="1" dirty="0"/>
          </a:p>
        </p:txBody>
      </p:sp>
      <p:sp>
        <p:nvSpPr>
          <p:cNvPr id="27" name="Rectangle 26"/>
          <p:cNvSpPr/>
          <p:nvPr/>
        </p:nvSpPr>
        <p:spPr>
          <a:xfrm>
            <a:off x="925041" y="2317910"/>
            <a:ext cx="691119" cy="6485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934291" y="2317911"/>
            <a:ext cx="691963" cy="6485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911019" y="1488567"/>
            <a:ext cx="1715236" cy="7414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9230" y="1123581"/>
            <a:ext cx="2276264" cy="19278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29230" y="1123581"/>
            <a:ext cx="22762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chemeClr val="accent2"/>
              </a:solidFill>
            </a:endParaRP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Simple abstraction</a:t>
            </a:r>
          </a:p>
          <a:p>
            <a:pPr algn="ctr"/>
            <a:endParaRPr lang="en-US" dirty="0" smtClean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74378" y="5117590"/>
            <a:ext cx="34900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en-US" dirty="0" smtClean="0">
                <a:solidFill>
                  <a:schemeClr val="accent6"/>
                </a:solidFill>
              </a:rPr>
              <a:t> Simple implementation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chemeClr val="accent6"/>
                </a:solidFill>
              </a:rPr>
              <a:t> Abstracts caches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chemeClr val="accent6"/>
                </a:solidFill>
              </a:rPr>
              <a:t> Low overhead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8228" y="5117590"/>
            <a:ext cx="37641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- Complex implementation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chemeClr val="accent1"/>
                </a:solidFill>
              </a:rPr>
              <a:t> Hides caches (bad?!)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chemeClr val="accent1"/>
                </a:solidFill>
              </a:rPr>
              <a:t> High overhead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 animBg="1"/>
      <p:bldP spid="37" grpId="0"/>
      <p:bldP spid="38" grpId="0"/>
      <p:bldP spid="17" grpId="0" animBg="1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With Coherence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Wrong abstraction</a:t>
            </a:r>
          </a:p>
          <a:p>
            <a:pPr lvl="1"/>
            <a:r>
              <a:rPr lang="en-US" dirty="0" smtClean="0"/>
              <a:t>Optimized for fine-grained, share-everything</a:t>
            </a:r>
          </a:p>
          <a:p>
            <a:pPr lvl="2"/>
            <a:r>
              <a:rPr lang="en-US" dirty="0" smtClean="0"/>
              <a:t>Programs aren’t!</a:t>
            </a:r>
          </a:p>
          <a:p>
            <a:pPr lvl="1"/>
            <a:r>
              <a:rPr lang="en-US" dirty="0" smtClean="0"/>
              <a:t>Makes SW isolation hard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Hypothesis</a:t>
            </a:r>
            <a:r>
              <a:rPr lang="en-US" dirty="0" smtClean="0"/>
              <a:t>: SW will want control over data placement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b="1" dirty="0" smtClean="0">
                <a:solidFill>
                  <a:schemeClr val="tx1"/>
                </a:solidFill>
              </a:rPr>
              <a:t>Impedes HW specialization</a:t>
            </a:r>
          </a:p>
          <a:p>
            <a:pPr lvl="1"/>
            <a:r>
              <a:rPr lang="en-US" dirty="0" smtClean="0"/>
              <a:t>Does your multicore ASIC need a coherence controller?</a:t>
            </a:r>
          </a:p>
          <a:p>
            <a:pPr lvl="1"/>
            <a:r>
              <a:rPr lang="en-US" dirty="0" smtClean="0"/>
              <a:t>Coherent GPUs?</a:t>
            </a:r>
          </a:p>
          <a:p>
            <a:pPr lvl="1"/>
            <a:endParaRPr lang="en-US" dirty="0" smtClean="0"/>
          </a:p>
          <a:p>
            <a:r>
              <a:rPr lang="en-US" b="1" dirty="0" smtClean="0">
                <a:solidFill>
                  <a:schemeClr val="tx1"/>
                </a:solidFill>
              </a:rPr>
              <a:t>Efficiency problems</a:t>
            </a:r>
          </a:p>
          <a:p>
            <a:pPr lvl="1"/>
            <a:r>
              <a:rPr lang="en-US" dirty="0" smtClean="0"/>
              <a:t>Directories take space/broadcasts take energy</a:t>
            </a:r>
          </a:p>
          <a:p>
            <a:pPr lvl="2"/>
            <a:r>
              <a:rPr lang="en-US" dirty="0" smtClean="0"/>
              <a:t>e.g. 14% of cache are dedicated to directory on 4-core die</a:t>
            </a:r>
            <a:r>
              <a:rPr lang="en-US" baseline="30000" dirty="0" smtClean="0"/>
              <a:t>1</a:t>
            </a:r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72140" y="6396335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aseline="30000" dirty="0" smtClean="0"/>
              <a:t>1</a:t>
            </a:r>
            <a:r>
              <a:rPr lang="en-US" sz="1800" dirty="0" smtClean="0"/>
              <a:t> Stackhouse et al., ISSCC 2008</a:t>
            </a:r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Rethinking Coherence: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Maintain programmer sanity</a:t>
            </a:r>
          </a:p>
          <a:p>
            <a:pPr lvl="1"/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Keep shared memory</a:t>
            </a:r>
          </a:p>
          <a:p>
            <a:pPr lvl="1"/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Minimal compatibility change</a:t>
            </a:r>
          </a:p>
          <a:p>
            <a:pPr lvl="2"/>
            <a:endParaRPr lang="en-US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>
                <a:solidFill>
                  <a:schemeClr val="accent6"/>
                </a:solidFill>
              </a:rPr>
              <a:t>Expose hardware capabilities</a:t>
            </a:r>
          </a:p>
          <a:p>
            <a:pPr lvl="1"/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Let SW guide memory management -&gt; semantics</a:t>
            </a:r>
          </a:p>
          <a:p>
            <a:pPr lvl="2"/>
            <a:endParaRPr lang="en-US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>
                <a:solidFill>
                  <a:schemeClr val="accent6"/>
                </a:solidFill>
              </a:rPr>
              <a:t>Simple hardware</a:t>
            </a:r>
          </a:p>
          <a:p>
            <a:pPr lvl="1"/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Lower cost of entry for accelerators</a:t>
            </a:r>
          </a:p>
          <a:p>
            <a:pPr lvl="1"/>
            <a:endParaRPr lang="en-US" dirty="0" smtClean="0"/>
          </a:p>
          <a:p>
            <a:r>
              <a:rPr lang="en-US" b="1" dirty="0" smtClean="0">
                <a:solidFill>
                  <a:schemeClr val="accent1"/>
                </a:solidFill>
              </a:rPr>
              <a:t>Solution: Acoherent Shared Memory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ASM Model Basics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6330" y="905523"/>
            <a:ext cx="8664606" cy="1720719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Replace black box with simple hierarchy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Still flat, linear address space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SW gets private storage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Manage with CVS-like checkout/checkin</a:t>
            </a:r>
          </a:p>
        </p:txBody>
      </p:sp>
      <p:sp>
        <p:nvSpPr>
          <p:cNvPr id="6" name="Oval 5"/>
          <p:cNvSpPr/>
          <p:nvPr/>
        </p:nvSpPr>
        <p:spPr>
          <a:xfrm>
            <a:off x="3372018" y="5743616"/>
            <a:ext cx="948865" cy="969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P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3391489" y="4591372"/>
            <a:ext cx="961967" cy="9041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78473" y="4591372"/>
            <a:ext cx="961967" cy="9041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91489" y="2695615"/>
            <a:ext cx="2459420" cy="13933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flipV="1">
            <a:off x="3889431" y="3745433"/>
            <a:ext cx="551877" cy="987458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800" dirty="0" smtClean="0"/>
              <a:t>CI</a:t>
            </a:r>
            <a:endParaRPr lang="en-US" sz="1800" dirty="0"/>
          </a:p>
        </p:txBody>
      </p:sp>
      <p:sp>
        <p:nvSpPr>
          <p:cNvPr id="11" name="Oval 10"/>
          <p:cNvSpPr/>
          <p:nvPr/>
        </p:nvSpPr>
        <p:spPr>
          <a:xfrm>
            <a:off x="4778473" y="5743616"/>
            <a:ext cx="948865" cy="969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P</a:t>
            </a:r>
            <a:endParaRPr lang="en-US" sz="1800" dirty="0"/>
          </a:p>
        </p:txBody>
      </p:sp>
      <p:sp>
        <p:nvSpPr>
          <p:cNvPr id="12" name="Down Arrow 11"/>
          <p:cNvSpPr/>
          <p:nvPr/>
        </p:nvSpPr>
        <p:spPr>
          <a:xfrm flipV="1">
            <a:off x="5266374" y="3745433"/>
            <a:ext cx="551877" cy="987458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800" dirty="0" smtClean="0"/>
              <a:t>CI</a:t>
            </a:r>
            <a:endParaRPr lang="en-US" sz="1800" dirty="0"/>
          </a:p>
        </p:txBody>
      </p:sp>
      <p:sp>
        <p:nvSpPr>
          <p:cNvPr id="13" name="Down Arrow 12"/>
          <p:cNvSpPr/>
          <p:nvPr/>
        </p:nvSpPr>
        <p:spPr>
          <a:xfrm>
            <a:off x="3391489" y="3745433"/>
            <a:ext cx="551877" cy="987458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800" dirty="0" smtClean="0"/>
              <a:t>CO</a:t>
            </a:r>
            <a:endParaRPr lang="en-US" sz="1800" dirty="0"/>
          </a:p>
        </p:txBody>
      </p:sp>
      <p:sp>
        <p:nvSpPr>
          <p:cNvPr id="14" name="Down Arrow 13"/>
          <p:cNvSpPr/>
          <p:nvPr/>
        </p:nvSpPr>
        <p:spPr>
          <a:xfrm>
            <a:off x="4790699" y="3778087"/>
            <a:ext cx="551877" cy="987458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800" dirty="0" smtClean="0"/>
              <a:t>CO</a:t>
            </a:r>
            <a:endParaRPr lang="en-US" sz="1800" dirty="0"/>
          </a:p>
        </p:txBody>
      </p:sp>
      <p:sp>
        <p:nvSpPr>
          <p:cNvPr id="27" name="Rectangle 26"/>
          <p:cNvSpPr/>
          <p:nvPr/>
        </p:nvSpPr>
        <p:spPr>
          <a:xfrm>
            <a:off x="3390730" y="4102112"/>
            <a:ext cx="2459420" cy="13933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144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.21389 L -1.94444E-6 2.59259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1" grpId="0" animBg="1"/>
      <p:bldP spid="12" grpId="0" animBg="1"/>
      <p:bldP spid="13" grpId="0" animBg="1"/>
      <p:bldP spid="14" grpId="0" animBg="1"/>
      <p:bldP spid="27" grpId="0" animBg="1"/>
      <p:bldP spid="27" grpId="1" animBg="1"/>
    </p:bldLst>
  </p:timing>
</p:sld>
</file>

<file path=ppt/theme/theme1.xml><?xml version="1.0" encoding="utf-8"?>
<a:theme xmlns:a="http://schemas.openxmlformats.org/drawingml/2006/main" name="UW-logo">
  <a:themeElements>
    <a:clrScheme name="Derek's Pallette #1">
      <a:dk1>
        <a:srgbClr val="333333"/>
      </a:dk1>
      <a:lt1>
        <a:sysClr val="window" lastClr="FFFFFF"/>
      </a:lt1>
      <a:dk2>
        <a:srgbClr val="1F497D"/>
      </a:dk2>
      <a:lt2>
        <a:srgbClr val="F9F5D0"/>
      </a:lt2>
      <a:accent1>
        <a:srgbClr val="B70101"/>
      </a:accent1>
      <a:accent2>
        <a:srgbClr val="E7D9C1"/>
      </a:accent2>
      <a:accent3>
        <a:srgbClr val="660000"/>
      </a:accent3>
      <a:accent4>
        <a:srgbClr val="114499"/>
      </a:accent4>
      <a:accent5>
        <a:srgbClr val="6E6A5B"/>
      </a:accent5>
      <a:accent6>
        <a:srgbClr val="06982C"/>
      </a:accent6>
      <a:hlink>
        <a:srgbClr val="0CD8F4"/>
      </a:hlink>
      <a:folHlink>
        <a:srgbClr val="AB0D1C"/>
      </a:folHlink>
    </a:clrScheme>
    <a:fontScheme name="Derek's Fonts #1">
      <a:majorFont>
        <a:latin typeface="Garamond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AMD STANDARD WHT">
  <a:themeElements>
    <a:clrScheme name="AMD Theme">
      <a:dk1>
        <a:sysClr val="windowText" lastClr="000000"/>
      </a:dk1>
      <a:lt1>
        <a:sysClr val="window" lastClr="FFFFFF"/>
      </a:lt1>
      <a:dk2>
        <a:srgbClr val="FFFFFF"/>
      </a:dk2>
      <a:lt2>
        <a:srgbClr val="000000"/>
      </a:lt2>
      <a:accent1>
        <a:srgbClr val="F26522"/>
      </a:accent1>
      <a:accent2>
        <a:srgbClr val="ED1C24"/>
      </a:accent2>
      <a:accent3>
        <a:srgbClr val="00AAB5"/>
      </a:accent3>
      <a:accent4>
        <a:srgbClr val="A6CE39"/>
      </a:accent4>
      <a:accent5>
        <a:srgbClr val="9650A0"/>
      </a:accent5>
      <a:accent6>
        <a:srgbClr val="C7C8CA"/>
      </a:accent6>
      <a:hlink>
        <a:srgbClr val="A6CE39"/>
      </a:hlink>
      <a:folHlink>
        <a:srgbClr val="C7C8C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fontAlgn="auto">
          <a:spcBef>
            <a:spcPts val="0"/>
          </a:spcBef>
          <a:spcAft>
            <a:spcPts val="0"/>
          </a:spcAft>
          <a:defRPr sz="3200" dirty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anchor="ctr" anchorCtr="0"/>
      <a:lstStyle>
        <a:defPPr marL="0" marR="0" indent="0" algn="l" defTabSz="914400" rtl="0" eaLnBrk="1" fontAlgn="auto" latinLnBrk="0" hangingPunct="1">
          <a:lnSpc>
            <a:spcPct val="90000"/>
          </a:lnSpc>
          <a:spcBef>
            <a:spcPts val="300"/>
          </a:spcBef>
          <a:spcAft>
            <a:spcPts val="300"/>
          </a:spcAft>
          <a:buClr>
            <a:srgbClr val="FFFFFF"/>
          </a:buClr>
          <a:buSzTx/>
          <a:buFont typeface="Wingdings 3" pitchFamily="18" charset="2"/>
          <a:buNone/>
          <a:tabLst/>
          <a:defRPr kumimoji="0" sz="2000" b="0" i="0" u="none" strike="noStrike" kern="1200" cap="none" spc="0" normalizeH="0" baseline="0" noProof="0" dirty="0">
            <a:ln>
              <a:noFill/>
            </a:ln>
            <a:solidFill>
              <a:schemeClr val="tx1"/>
            </a:solidFill>
            <a:effectLst/>
            <a:uLnTx/>
            <a:uFillTx/>
            <a:latin typeface="+mj-lt"/>
            <a:ea typeface="MS PGothic" pitchFamily="34" charset="-128"/>
            <a:cs typeface="+mn-cs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UW-logo">
  <a:themeElements>
    <a:clrScheme name="Derek's Pallette #1">
      <a:dk1>
        <a:srgbClr val="333333"/>
      </a:dk1>
      <a:lt1>
        <a:sysClr val="window" lastClr="FFFFFF"/>
      </a:lt1>
      <a:dk2>
        <a:srgbClr val="1F497D"/>
      </a:dk2>
      <a:lt2>
        <a:srgbClr val="F9F5D0"/>
      </a:lt2>
      <a:accent1>
        <a:srgbClr val="B70101"/>
      </a:accent1>
      <a:accent2>
        <a:srgbClr val="E7D9C1"/>
      </a:accent2>
      <a:accent3>
        <a:srgbClr val="660000"/>
      </a:accent3>
      <a:accent4>
        <a:srgbClr val="114499"/>
      </a:accent4>
      <a:accent5>
        <a:srgbClr val="6E6A5B"/>
      </a:accent5>
      <a:accent6>
        <a:srgbClr val="06982C"/>
      </a:accent6>
      <a:hlink>
        <a:srgbClr val="0CD8F4"/>
      </a:hlink>
      <a:folHlink>
        <a:srgbClr val="AB0D1C"/>
      </a:folHlink>
    </a:clrScheme>
    <a:fontScheme name="Derek's Fonts #1">
      <a:majorFont>
        <a:latin typeface="Garamond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UW-logo</Template>
  <TotalTime>34188</TotalTime>
  <Words>1977</Words>
  <Application>Microsoft Macintosh PowerPoint</Application>
  <PresentationFormat>On-screen Show (4:3)</PresentationFormat>
  <Paragraphs>426</Paragraphs>
  <Slides>34</Slides>
  <Notes>4</Notes>
  <HiddenSlides>11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UW-logo</vt:lpstr>
      <vt:lpstr>AMD STANDARD WHT</vt:lpstr>
      <vt:lpstr>1_UW-logo</vt:lpstr>
      <vt:lpstr>Whither Acoherent  Shared Memory?</vt:lpstr>
      <vt:lpstr>Title/Abstract</vt:lpstr>
      <vt:lpstr>But NOPE Can Be Fun Too</vt:lpstr>
      <vt:lpstr>Acoherent  Shared Memory</vt:lpstr>
      <vt:lpstr>Executive Summary &amp; Outline</vt:lpstr>
      <vt:lpstr>The Big Picture</vt:lpstr>
      <vt:lpstr>The Problem With Coherence</vt:lpstr>
      <vt:lpstr>Rethinking Coherence: Goals</vt:lpstr>
      <vt:lpstr>ASM Model Basics</vt:lpstr>
      <vt:lpstr>Checkout/Checkin</vt:lpstr>
      <vt:lpstr>Segments</vt:lpstr>
      <vt:lpstr>Segment Types</vt:lpstr>
      <vt:lpstr>Managing Finite Resources</vt:lpstr>
      <vt:lpstr>ASM-CMP Overview</vt:lpstr>
      <vt:lpstr>Acoherence Engine</vt:lpstr>
      <vt:lpstr>Performance</vt:lpstr>
      <vt:lpstr>Energy</vt:lpstr>
      <vt:lpstr>Related Work – ASM Model</vt:lpstr>
      <vt:lpstr>Related Work – ASM-CMP</vt:lpstr>
      <vt:lpstr>Related Work - Alternatives</vt:lpstr>
      <vt:lpstr>Executive Summary &amp; Outline</vt:lpstr>
      <vt:lpstr>Previous Work</vt:lpstr>
      <vt:lpstr>View from 2012 by Hower </vt:lpstr>
      <vt:lpstr>2012 Thesis Conclusions</vt:lpstr>
      <vt:lpstr>View from 2015 by Hower &amp; Hill</vt:lpstr>
      <vt:lpstr>Hower’s Previous Work in 2012</vt:lpstr>
      <vt:lpstr>Heterogeneous-race-free Memory Models</vt:lpstr>
      <vt:lpstr>Heterogeneous SOFTWARE</vt:lpstr>
      <vt:lpstr>Heterogeneous HAREWARE</vt:lpstr>
      <vt:lpstr>Heterogeneous-race-free Memory Models</vt:lpstr>
      <vt:lpstr>Heterogeneous-race-free Memory Models</vt:lpstr>
      <vt:lpstr>PowerPoint Presentation</vt:lpstr>
      <vt:lpstr>PowerPoint Presentation</vt:lpstr>
      <vt:lpstr>Executive Summary &amp; Outline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Acoherent Shared Memory</dc:title>
  <dc:creator>Derek</dc:creator>
  <cp:lastModifiedBy>MARK D HILL</cp:lastModifiedBy>
  <cp:revision>3010</cp:revision>
  <cp:lastPrinted>2010-09-02T16:26:05Z</cp:lastPrinted>
  <dcterms:created xsi:type="dcterms:W3CDTF">2012-02-04T14:44:11Z</dcterms:created>
  <dcterms:modified xsi:type="dcterms:W3CDTF">2015-12-06T19:25:21Z</dcterms:modified>
</cp:coreProperties>
</file>